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326" r:id="rId5"/>
    <p:sldId id="328" r:id="rId6"/>
    <p:sldId id="327"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48B"/>
    <a:srgbClr val="0037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422"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AAB6A2-7152-432A-9E40-59247B7684C0}" type="doc">
      <dgm:prSet loTypeId="urn:microsoft.com/office/officeart/2018/2/layout/IconLabelList" loCatId="icon" qsTypeId="urn:microsoft.com/office/officeart/2005/8/quickstyle/simple1" qsCatId="simple" csTypeId="urn:microsoft.com/office/officeart/2005/8/colors/colorful3" csCatId="colorful" phldr="1"/>
      <dgm:spPr/>
      <dgm:t>
        <a:bodyPr/>
        <a:lstStyle/>
        <a:p>
          <a:endParaRPr lang="en-US"/>
        </a:p>
      </dgm:t>
    </dgm:pt>
    <dgm:pt modelId="{440B3BDC-1E9E-4F11-87E6-D34BFC006F8B}">
      <dgm:prSet custT="1"/>
      <dgm:spPr/>
      <dgm:t>
        <a:bodyPr/>
        <a:lstStyle/>
        <a:p>
          <a:pPr>
            <a:lnSpc>
              <a:spcPct val="100000"/>
            </a:lnSpc>
          </a:pPr>
          <a:r>
            <a:rPr lang="en-US" sz="1400" dirty="0">
              <a:latin typeface="Gill Sans MT" panose="020B0502020104020203" pitchFamily="34" charset="0"/>
            </a:rPr>
            <a:t>Discounted registration fees for RMS meetings, courses and conferences</a:t>
          </a:r>
        </a:p>
      </dgm:t>
    </dgm:pt>
    <dgm:pt modelId="{55C6842A-2853-4359-99EF-24C8E5ED36D2}" type="parTrans" cxnId="{6B1EAE8E-522D-4352-9008-42C75D335A3E}">
      <dgm:prSet/>
      <dgm:spPr/>
      <dgm:t>
        <a:bodyPr/>
        <a:lstStyle/>
        <a:p>
          <a:endParaRPr lang="en-US" sz="2000">
            <a:solidFill>
              <a:srgbClr val="003777"/>
            </a:solidFill>
            <a:latin typeface="Gill Sans MT" panose="020B0502020104020203" pitchFamily="34" charset="0"/>
          </a:endParaRPr>
        </a:p>
      </dgm:t>
    </dgm:pt>
    <dgm:pt modelId="{1173B709-CCBB-40ED-A629-2DD288423346}" type="sibTrans" cxnId="{6B1EAE8E-522D-4352-9008-42C75D335A3E}">
      <dgm:prSet/>
      <dgm:spPr/>
      <dgm:t>
        <a:bodyPr/>
        <a:lstStyle/>
        <a:p>
          <a:endParaRPr lang="en-US" sz="2000">
            <a:solidFill>
              <a:srgbClr val="003777"/>
            </a:solidFill>
            <a:latin typeface="Gill Sans MT" panose="020B0502020104020203" pitchFamily="34" charset="0"/>
          </a:endParaRPr>
        </a:p>
      </dgm:t>
    </dgm:pt>
    <dgm:pt modelId="{3A55448F-F9DC-4753-9A7B-41DD98456058}">
      <dgm:prSet custT="1"/>
      <dgm:spPr/>
      <dgm:t>
        <a:bodyPr/>
        <a:lstStyle/>
        <a:p>
          <a:pPr>
            <a:lnSpc>
              <a:spcPct val="100000"/>
            </a:lnSpc>
          </a:pPr>
          <a:r>
            <a:rPr lang="en-US" sz="1400">
              <a:latin typeface="Gill Sans MT" panose="020B0502020104020203" pitchFamily="34" charset="0"/>
            </a:rPr>
            <a:t>Access to an annual travel bursary </a:t>
          </a:r>
          <a:endParaRPr lang="en-US" sz="1400" dirty="0">
            <a:latin typeface="Gill Sans MT" panose="020B0502020104020203" pitchFamily="34" charset="0"/>
          </a:endParaRPr>
        </a:p>
      </dgm:t>
    </dgm:pt>
    <dgm:pt modelId="{95C391C9-DE24-4A2D-B960-6164D23842B8}" type="parTrans" cxnId="{64FE7D4B-D328-41BF-92B9-B6948055EAEF}">
      <dgm:prSet/>
      <dgm:spPr/>
      <dgm:t>
        <a:bodyPr/>
        <a:lstStyle/>
        <a:p>
          <a:endParaRPr lang="en-US" sz="2000">
            <a:solidFill>
              <a:srgbClr val="003777"/>
            </a:solidFill>
            <a:latin typeface="Gill Sans MT" panose="020B0502020104020203" pitchFamily="34" charset="0"/>
          </a:endParaRPr>
        </a:p>
      </dgm:t>
    </dgm:pt>
    <dgm:pt modelId="{39361838-4D07-416F-BFA8-23020B97B0AB}" type="sibTrans" cxnId="{64FE7D4B-D328-41BF-92B9-B6948055EAEF}">
      <dgm:prSet/>
      <dgm:spPr/>
      <dgm:t>
        <a:bodyPr/>
        <a:lstStyle/>
        <a:p>
          <a:endParaRPr lang="en-US" sz="2000">
            <a:solidFill>
              <a:srgbClr val="003777"/>
            </a:solidFill>
            <a:latin typeface="Gill Sans MT" panose="020B0502020104020203" pitchFamily="34" charset="0"/>
          </a:endParaRPr>
        </a:p>
      </dgm:t>
    </dgm:pt>
    <dgm:pt modelId="{031C3EB9-595A-4033-BDF7-16D08558FA37}">
      <dgm:prSet custT="1"/>
      <dgm:spPr/>
      <dgm:t>
        <a:bodyPr/>
        <a:lstStyle/>
        <a:p>
          <a:pPr>
            <a:lnSpc>
              <a:spcPct val="100000"/>
            </a:lnSpc>
          </a:pPr>
          <a:r>
            <a:rPr lang="en-US" sz="1400">
              <a:latin typeface="Gill Sans MT" panose="020B0502020104020203" pitchFamily="34" charset="0"/>
            </a:rPr>
            <a:t>Access to summer studentship grant </a:t>
          </a:r>
        </a:p>
      </dgm:t>
    </dgm:pt>
    <dgm:pt modelId="{E4BFC207-D7A0-47C5-8521-ADC43B925956}" type="parTrans" cxnId="{62BEF222-B309-4959-B662-DDBDA582ACB5}">
      <dgm:prSet/>
      <dgm:spPr/>
      <dgm:t>
        <a:bodyPr/>
        <a:lstStyle/>
        <a:p>
          <a:endParaRPr lang="en-US" sz="2000">
            <a:solidFill>
              <a:srgbClr val="003777"/>
            </a:solidFill>
            <a:latin typeface="Gill Sans MT" panose="020B0502020104020203" pitchFamily="34" charset="0"/>
          </a:endParaRPr>
        </a:p>
      </dgm:t>
    </dgm:pt>
    <dgm:pt modelId="{280430CE-BD68-49E4-8C34-88BA5A90BF5A}" type="sibTrans" cxnId="{62BEF222-B309-4959-B662-DDBDA582ACB5}">
      <dgm:prSet/>
      <dgm:spPr/>
      <dgm:t>
        <a:bodyPr/>
        <a:lstStyle/>
        <a:p>
          <a:endParaRPr lang="en-US" sz="2000">
            <a:solidFill>
              <a:srgbClr val="003777"/>
            </a:solidFill>
            <a:latin typeface="Gill Sans MT" panose="020B0502020104020203" pitchFamily="34" charset="0"/>
          </a:endParaRPr>
        </a:p>
      </dgm:t>
    </dgm:pt>
    <dgm:pt modelId="{F1DFB79A-15B0-4E84-B0D3-85B0C2A6BDE7}">
      <dgm:prSet custT="1"/>
      <dgm:spPr/>
      <dgm:t>
        <a:bodyPr/>
        <a:lstStyle/>
        <a:p>
          <a:pPr>
            <a:lnSpc>
              <a:spcPct val="100000"/>
            </a:lnSpc>
          </a:pPr>
          <a:r>
            <a:rPr lang="en-US" sz="1400">
              <a:latin typeface="Gill Sans MT" panose="020B0502020104020203" pitchFamily="34" charset="0"/>
            </a:rPr>
            <a:t>Opportunities to contribute to outreach and public engagement events</a:t>
          </a:r>
          <a:endParaRPr lang="en-US" sz="1400" dirty="0">
            <a:latin typeface="Gill Sans MT" panose="020B0502020104020203" pitchFamily="34" charset="0"/>
          </a:endParaRPr>
        </a:p>
      </dgm:t>
    </dgm:pt>
    <dgm:pt modelId="{7025CEB4-E6C0-4883-AC52-CB1CBC58C4C4}" type="parTrans" cxnId="{EE618D5F-E8CE-4DBE-996E-B907F29CBA6E}">
      <dgm:prSet/>
      <dgm:spPr/>
      <dgm:t>
        <a:bodyPr/>
        <a:lstStyle/>
        <a:p>
          <a:endParaRPr lang="en-US" sz="2000">
            <a:solidFill>
              <a:srgbClr val="003777"/>
            </a:solidFill>
            <a:latin typeface="Gill Sans MT" panose="020B0502020104020203" pitchFamily="34" charset="0"/>
          </a:endParaRPr>
        </a:p>
      </dgm:t>
    </dgm:pt>
    <dgm:pt modelId="{9FB366D2-EAA4-4310-A35F-E54F7CB20BC6}" type="sibTrans" cxnId="{EE618D5F-E8CE-4DBE-996E-B907F29CBA6E}">
      <dgm:prSet/>
      <dgm:spPr/>
      <dgm:t>
        <a:bodyPr/>
        <a:lstStyle/>
        <a:p>
          <a:endParaRPr lang="en-US" sz="2000">
            <a:solidFill>
              <a:srgbClr val="003777"/>
            </a:solidFill>
            <a:latin typeface="Gill Sans MT" panose="020B0502020104020203" pitchFamily="34" charset="0"/>
          </a:endParaRPr>
        </a:p>
      </dgm:t>
    </dgm:pt>
    <dgm:pt modelId="{85FB6561-B729-47FA-A47A-4FED0508F512}">
      <dgm:prSet custT="1"/>
      <dgm:spPr/>
      <dgm:t>
        <a:bodyPr/>
        <a:lstStyle/>
        <a:p>
          <a:pPr>
            <a:lnSpc>
              <a:spcPct val="100000"/>
            </a:lnSpc>
          </a:pPr>
          <a:r>
            <a:rPr lang="en-US" sz="1400">
              <a:latin typeface="Gill Sans MT" panose="020B0502020104020203" pitchFamily="34" charset="0"/>
            </a:rPr>
            <a:t>Opportunities for CPD via the RMS Diploma</a:t>
          </a:r>
        </a:p>
      </dgm:t>
    </dgm:pt>
    <dgm:pt modelId="{12A4EA81-4DE0-4627-8ED7-BEBBF6EAA896}" type="parTrans" cxnId="{68A71602-F4C3-45DE-930C-64B41D1AD23F}">
      <dgm:prSet/>
      <dgm:spPr/>
      <dgm:t>
        <a:bodyPr/>
        <a:lstStyle/>
        <a:p>
          <a:endParaRPr lang="en-US" sz="2000">
            <a:solidFill>
              <a:srgbClr val="003777"/>
            </a:solidFill>
            <a:latin typeface="Gill Sans MT" panose="020B0502020104020203" pitchFamily="34" charset="0"/>
          </a:endParaRPr>
        </a:p>
      </dgm:t>
    </dgm:pt>
    <dgm:pt modelId="{3048CCAF-D02D-4EB9-BBA9-1244B7F897BB}" type="sibTrans" cxnId="{68A71602-F4C3-45DE-930C-64B41D1AD23F}">
      <dgm:prSet/>
      <dgm:spPr/>
      <dgm:t>
        <a:bodyPr/>
        <a:lstStyle/>
        <a:p>
          <a:endParaRPr lang="en-US" sz="2000">
            <a:solidFill>
              <a:srgbClr val="003777"/>
            </a:solidFill>
            <a:latin typeface="Gill Sans MT" panose="020B0502020104020203" pitchFamily="34" charset="0"/>
          </a:endParaRPr>
        </a:p>
      </dgm:t>
    </dgm:pt>
    <dgm:pt modelId="{0113B8F0-E4D5-4ED5-A02D-C66E0D6CD7D4}" type="pres">
      <dgm:prSet presAssocID="{91AAB6A2-7152-432A-9E40-59247B7684C0}" presName="root" presStyleCnt="0">
        <dgm:presLayoutVars>
          <dgm:dir/>
          <dgm:resizeHandles val="exact"/>
        </dgm:presLayoutVars>
      </dgm:prSet>
      <dgm:spPr/>
    </dgm:pt>
    <dgm:pt modelId="{EE0BED66-09E0-4477-8703-6EAB0EFAE9AB}" type="pres">
      <dgm:prSet presAssocID="{440B3BDC-1E9E-4F11-87E6-D34BFC006F8B}" presName="compNode" presStyleCnt="0"/>
      <dgm:spPr/>
    </dgm:pt>
    <dgm:pt modelId="{3628BA9F-3B7B-422E-B958-1F525E7B1642}" type="pres">
      <dgm:prSet presAssocID="{440B3BDC-1E9E-4F11-87E6-D34BFC006F8B}"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oney"/>
        </a:ext>
      </dgm:extLst>
    </dgm:pt>
    <dgm:pt modelId="{4D391260-C2F8-4394-BC53-B7FCEF4C848D}" type="pres">
      <dgm:prSet presAssocID="{440B3BDC-1E9E-4F11-87E6-D34BFC006F8B}" presName="spaceRect" presStyleCnt="0"/>
      <dgm:spPr/>
    </dgm:pt>
    <dgm:pt modelId="{71D265EA-B416-49F8-B4E1-267C05212852}" type="pres">
      <dgm:prSet presAssocID="{440B3BDC-1E9E-4F11-87E6-D34BFC006F8B}" presName="textRect" presStyleLbl="revTx" presStyleIdx="0" presStyleCnt="5">
        <dgm:presLayoutVars>
          <dgm:chMax val="1"/>
          <dgm:chPref val="1"/>
        </dgm:presLayoutVars>
      </dgm:prSet>
      <dgm:spPr/>
    </dgm:pt>
    <dgm:pt modelId="{316426F0-291F-4DDA-8DA2-64F34B2007DE}" type="pres">
      <dgm:prSet presAssocID="{1173B709-CCBB-40ED-A629-2DD288423346}" presName="sibTrans" presStyleCnt="0"/>
      <dgm:spPr/>
    </dgm:pt>
    <dgm:pt modelId="{F8CE1315-F3B1-49F9-A559-207D9FBCE094}" type="pres">
      <dgm:prSet presAssocID="{3A55448F-F9DC-4753-9A7B-41DD98456058}" presName="compNode" presStyleCnt="0"/>
      <dgm:spPr/>
    </dgm:pt>
    <dgm:pt modelId="{08F27C57-5F0E-4BF4-A925-4FA6EB50EC11}" type="pres">
      <dgm:prSet presAssocID="{3A55448F-F9DC-4753-9A7B-41DD98456058}"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Airplane"/>
        </a:ext>
      </dgm:extLst>
    </dgm:pt>
    <dgm:pt modelId="{B88BCAB2-5816-4D5F-86AD-4EEA2547E037}" type="pres">
      <dgm:prSet presAssocID="{3A55448F-F9DC-4753-9A7B-41DD98456058}" presName="spaceRect" presStyleCnt="0"/>
      <dgm:spPr/>
    </dgm:pt>
    <dgm:pt modelId="{08089410-2757-40EE-AFF3-347BF70E085B}" type="pres">
      <dgm:prSet presAssocID="{3A55448F-F9DC-4753-9A7B-41DD98456058}" presName="textRect" presStyleLbl="revTx" presStyleIdx="1" presStyleCnt="5">
        <dgm:presLayoutVars>
          <dgm:chMax val="1"/>
          <dgm:chPref val="1"/>
        </dgm:presLayoutVars>
      </dgm:prSet>
      <dgm:spPr/>
    </dgm:pt>
    <dgm:pt modelId="{F2340C6D-E541-4D71-9250-DA0E3E204A5F}" type="pres">
      <dgm:prSet presAssocID="{39361838-4D07-416F-BFA8-23020B97B0AB}" presName="sibTrans" presStyleCnt="0"/>
      <dgm:spPr/>
    </dgm:pt>
    <dgm:pt modelId="{62058BFB-A3DF-4D14-A76E-8CCE5392F240}" type="pres">
      <dgm:prSet presAssocID="{031C3EB9-595A-4033-BDF7-16D08558FA37}" presName="compNode" presStyleCnt="0"/>
      <dgm:spPr/>
    </dgm:pt>
    <dgm:pt modelId="{97A94833-3482-4241-9B98-5415020DC433}" type="pres">
      <dgm:prSet presAssocID="{031C3EB9-595A-4033-BDF7-16D08558FA37}"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heckmark"/>
        </a:ext>
      </dgm:extLst>
    </dgm:pt>
    <dgm:pt modelId="{D673B255-47F3-4188-93DE-2ACB1FB7AC8B}" type="pres">
      <dgm:prSet presAssocID="{031C3EB9-595A-4033-BDF7-16D08558FA37}" presName="spaceRect" presStyleCnt="0"/>
      <dgm:spPr/>
    </dgm:pt>
    <dgm:pt modelId="{27DF9569-FE59-4B22-B8CE-E1828A08D9A8}" type="pres">
      <dgm:prSet presAssocID="{031C3EB9-595A-4033-BDF7-16D08558FA37}" presName="textRect" presStyleLbl="revTx" presStyleIdx="2" presStyleCnt="5">
        <dgm:presLayoutVars>
          <dgm:chMax val="1"/>
          <dgm:chPref val="1"/>
        </dgm:presLayoutVars>
      </dgm:prSet>
      <dgm:spPr/>
    </dgm:pt>
    <dgm:pt modelId="{BA29541B-60E2-4F9B-A9C5-9B5444203AC9}" type="pres">
      <dgm:prSet presAssocID="{280430CE-BD68-49E4-8C34-88BA5A90BF5A}" presName="sibTrans" presStyleCnt="0"/>
      <dgm:spPr/>
    </dgm:pt>
    <dgm:pt modelId="{CA4CAC69-E20D-499E-8352-39969F90936E}" type="pres">
      <dgm:prSet presAssocID="{F1DFB79A-15B0-4E84-B0D3-85B0C2A6BDE7}" presName="compNode" presStyleCnt="0"/>
      <dgm:spPr/>
    </dgm:pt>
    <dgm:pt modelId="{5A121441-0C54-424D-9043-78AEF34824CC}" type="pres">
      <dgm:prSet presAssocID="{F1DFB79A-15B0-4E84-B0D3-85B0C2A6BDE7}"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Microscope"/>
        </a:ext>
      </dgm:extLst>
    </dgm:pt>
    <dgm:pt modelId="{E2E7E559-0D0B-430B-9E65-009DAD4EA5CE}" type="pres">
      <dgm:prSet presAssocID="{F1DFB79A-15B0-4E84-B0D3-85B0C2A6BDE7}" presName="spaceRect" presStyleCnt="0"/>
      <dgm:spPr/>
    </dgm:pt>
    <dgm:pt modelId="{DBFDD879-A6A6-44D8-BB0F-BA19E8BA38D4}" type="pres">
      <dgm:prSet presAssocID="{F1DFB79A-15B0-4E84-B0D3-85B0C2A6BDE7}" presName="textRect" presStyleLbl="revTx" presStyleIdx="3" presStyleCnt="5">
        <dgm:presLayoutVars>
          <dgm:chMax val="1"/>
          <dgm:chPref val="1"/>
        </dgm:presLayoutVars>
      </dgm:prSet>
      <dgm:spPr/>
    </dgm:pt>
    <dgm:pt modelId="{34D7B5BE-50D6-4631-B188-FFCB3AB8925C}" type="pres">
      <dgm:prSet presAssocID="{9FB366D2-EAA4-4310-A35F-E54F7CB20BC6}" presName="sibTrans" presStyleCnt="0"/>
      <dgm:spPr/>
    </dgm:pt>
    <dgm:pt modelId="{D8B1BCB9-9035-462C-A60E-657365F41E1D}" type="pres">
      <dgm:prSet presAssocID="{85FB6561-B729-47FA-A47A-4FED0508F512}" presName="compNode" presStyleCnt="0"/>
      <dgm:spPr/>
    </dgm:pt>
    <dgm:pt modelId="{73C54156-C583-4FAA-9A0D-ACA0A1EA297D}" type="pres">
      <dgm:prSet presAssocID="{85FB6561-B729-47FA-A47A-4FED0508F512}"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Ribbon"/>
        </a:ext>
      </dgm:extLst>
    </dgm:pt>
    <dgm:pt modelId="{CC9854EB-867F-4C02-A1A0-3AAFB38DEE09}" type="pres">
      <dgm:prSet presAssocID="{85FB6561-B729-47FA-A47A-4FED0508F512}" presName="spaceRect" presStyleCnt="0"/>
      <dgm:spPr/>
    </dgm:pt>
    <dgm:pt modelId="{13C18472-A5EF-45B0-A616-8F7295F11157}" type="pres">
      <dgm:prSet presAssocID="{85FB6561-B729-47FA-A47A-4FED0508F512}" presName="textRect" presStyleLbl="revTx" presStyleIdx="4" presStyleCnt="5">
        <dgm:presLayoutVars>
          <dgm:chMax val="1"/>
          <dgm:chPref val="1"/>
        </dgm:presLayoutVars>
      </dgm:prSet>
      <dgm:spPr/>
    </dgm:pt>
  </dgm:ptLst>
  <dgm:cxnLst>
    <dgm:cxn modelId="{68A71602-F4C3-45DE-930C-64B41D1AD23F}" srcId="{91AAB6A2-7152-432A-9E40-59247B7684C0}" destId="{85FB6561-B729-47FA-A47A-4FED0508F512}" srcOrd="4" destOrd="0" parTransId="{12A4EA81-4DE0-4627-8ED7-BEBBF6EAA896}" sibTransId="{3048CCAF-D02D-4EB9-BBA9-1244B7F897BB}"/>
    <dgm:cxn modelId="{62BEF222-B309-4959-B662-DDBDA582ACB5}" srcId="{91AAB6A2-7152-432A-9E40-59247B7684C0}" destId="{031C3EB9-595A-4033-BDF7-16D08558FA37}" srcOrd="2" destOrd="0" parTransId="{E4BFC207-D7A0-47C5-8521-ADC43B925956}" sibTransId="{280430CE-BD68-49E4-8C34-88BA5A90BF5A}"/>
    <dgm:cxn modelId="{C3735B28-091A-480B-8BDE-11779BE8DE71}" type="presOf" srcId="{F1DFB79A-15B0-4E84-B0D3-85B0C2A6BDE7}" destId="{DBFDD879-A6A6-44D8-BB0F-BA19E8BA38D4}" srcOrd="0" destOrd="0" presId="urn:microsoft.com/office/officeart/2018/2/layout/IconLabelList"/>
    <dgm:cxn modelId="{1612C42A-2005-4542-B5D4-0EAC190F5AF1}" type="presOf" srcId="{031C3EB9-595A-4033-BDF7-16D08558FA37}" destId="{27DF9569-FE59-4B22-B8CE-E1828A08D9A8}" srcOrd="0" destOrd="0" presId="urn:microsoft.com/office/officeart/2018/2/layout/IconLabelList"/>
    <dgm:cxn modelId="{EE618D5F-E8CE-4DBE-996E-B907F29CBA6E}" srcId="{91AAB6A2-7152-432A-9E40-59247B7684C0}" destId="{F1DFB79A-15B0-4E84-B0D3-85B0C2A6BDE7}" srcOrd="3" destOrd="0" parTransId="{7025CEB4-E6C0-4883-AC52-CB1CBC58C4C4}" sibTransId="{9FB366D2-EAA4-4310-A35F-E54F7CB20BC6}"/>
    <dgm:cxn modelId="{AF75E245-F47A-4A3E-913C-2D39A414F69D}" type="presOf" srcId="{440B3BDC-1E9E-4F11-87E6-D34BFC006F8B}" destId="{71D265EA-B416-49F8-B4E1-267C05212852}" srcOrd="0" destOrd="0" presId="urn:microsoft.com/office/officeart/2018/2/layout/IconLabelList"/>
    <dgm:cxn modelId="{64FE7D4B-D328-41BF-92B9-B6948055EAEF}" srcId="{91AAB6A2-7152-432A-9E40-59247B7684C0}" destId="{3A55448F-F9DC-4753-9A7B-41DD98456058}" srcOrd="1" destOrd="0" parTransId="{95C391C9-DE24-4A2D-B960-6164D23842B8}" sibTransId="{39361838-4D07-416F-BFA8-23020B97B0AB}"/>
    <dgm:cxn modelId="{9A485050-787B-4D3B-80A4-952DAD04AF8A}" type="presOf" srcId="{85FB6561-B729-47FA-A47A-4FED0508F512}" destId="{13C18472-A5EF-45B0-A616-8F7295F11157}" srcOrd="0" destOrd="0" presId="urn:microsoft.com/office/officeart/2018/2/layout/IconLabelList"/>
    <dgm:cxn modelId="{6B1EAE8E-522D-4352-9008-42C75D335A3E}" srcId="{91AAB6A2-7152-432A-9E40-59247B7684C0}" destId="{440B3BDC-1E9E-4F11-87E6-D34BFC006F8B}" srcOrd="0" destOrd="0" parTransId="{55C6842A-2853-4359-99EF-24C8E5ED36D2}" sibTransId="{1173B709-CCBB-40ED-A629-2DD288423346}"/>
    <dgm:cxn modelId="{109681C1-D74C-4A03-8DE5-A2D10B5EEA64}" type="presOf" srcId="{91AAB6A2-7152-432A-9E40-59247B7684C0}" destId="{0113B8F0-E4D5-4ED5-A02D-C66E0D6CD7D4}" srcOrd="0" destOrd="0" presId="urn:microsoft.com/office/officeart/2018/2/layout/IconLabelList"/>
    <dgm:cxn modelId="{A4F08CE6-FE64-4003-A439-D7E3C4589D95}" type="presOf" srcId="{3A55448F-F9DC-4753-9A7B-41DD98456058}" destId="{08089410-2757-40EE-AFF3-347BF70E085B}" srcOrd="0" destOrd="0" presId="urn:microsoft.com/office/officeart/2018/2/layout/IconLabelList"/>
    <dgm:cxn modelId="{32007D9A-4EF8-456D-BAFC-5218942A092C}" type="presParOf" srcId="{0113B8F0-E4D5-4ED5-A02D-C66E0D6CD7D4}" destId="{EE0BED66-09E0-4477-8703-6EAB0EFAE9AB}" srcOrd="0" destOrd="0" presId="urn:microsoft.com/office/officeart/2018/2/layout/IconLabelList"/>
    <dgm:cxn modelId="{A42D1D7E-B14F-4DF3-8359-1D095FFAE3B9}" type="presParOf" srcId="{EE0BED66-09E0-4477-8703-6EAB0EFAE9AB}" destId="{3628BA9F-3B7B-422E-B958-1F525E7B1642}" srcOrd="0" destOrd="0" presId="urn:microsoft.com/office/officeart/2018/2/layout/IconLabelList"/>
    <dgm:cxn modelId="{F77CA39F-F3B6-40DB-9D28-13C30B7524B7}" type="presParOf" srcId="{EE0BED66-09E0-4477-8703-6EAB0EFAE9AB}" destId="{4D391260-C2F8-4394-BC53-B7FCEF4C848D}" srcOrd="1" destOrd="0" presId="urn:microsoft.com/office/officeart/2018/2/layout/IconLabelList"/>
    <dgm:cxn modelId="{5077658A-1A1D-43EB-951A-0BC0E53C1632}" type="presParOf" srcId="{EE0BED66-09E0-4477-8703-6EAB0EFAE9AB}" destId="{71D265EA-B416-49F8-B4E1-267C05212852}" srcOrd="2" destOrd="0" presId="urn:microsoft.com/office/officeart/2018/2/layout/IconLabelList"/>
    <dgm:cxn modelId="{BBC9C53B-B6FB-4A0C-BFD5-3973C339DCC4}" type="presParOf" srcId="{0113B8F0-E4D5-4ED5-A02D-C66E0D6CD7D4}" destId="{316426F0-291F-4DDA-8DA2-64F34B2007DE}" srcOrd="1" destOrd="0" presId="urn:microsoft.com/office/officeart/2018/2/layout/IconLabelList"/>
    <dgm:cxn modelId="{8F96D8A8-DAEE-4CA5-8E24-1F2CB4C0BA0F}" type="presParOf" srcId="{0113B8F0-E4D5-4ED5-A02D-C66E0D6CD7D4}" destId="{F8CE1315-F3B1-49F9-A559-207D9FBCE094}" srcOrd="2" destOrd="0" presId="urn:microsoft.com/office/officeart/2018/2/layout/IconLabelList"/>
    <dgm:cxn modelId="{6B81DE26-5171-4C32-B768-28C319AAA19B}" type="presParOf" srcId="{F8CE1315-F3B1-49F9-A559-207D9FBCE094}" destId="{08F27C57-5F0E-4BF4-A925-4FA6EB50EC11}" srcOrd="0" destOrd="0" presId="urn:microsoft.com/office/officeart/2018/2/layout/IconLabelList"/>
    <dgm:cxn modelId="{692A2654-CCEC-4E10-8B4D-C24CA7BE910F}" type="presParOf" srcId="{F8CE1315-F3B1-49F9-A559-207D9FBCE094}" destId="{B88BCAB2-5816-4D5F-86AD-4EEA2547E037}" srcOrd="1" destOrd="0" presId="urn:microsoft.com/office/officeart/2018/2/layout/IconLabelList"/>
    <dgm:cxn modelId="{30CE1D72-8C35-4CF8-9F23-FCB0877D2D1B}" type="presParOf" srcId="{F8CE1315-F3B1-49F9-A559-207D9FBCE094}" destId="{08089410-2757-40EE-AFF3-347BF70E085B}" srcOrd="2" destOrd="0" presId="urn:microsoft.com/office/officeart/2018/2/layout/IconLabelList"/>
    <dgm:cxn modelId="{BE55CACE-4301-4696-8E93-BA4550F336B2}" type="presParOf" srcId="{0113B8F0-E4D5-4ED5-A02D-C66E0D6CD7D4}" destId="{F2340C6D-E541-4D71-9250-DA0E3E204A5F}" srcOrd="3" destOrd="0" presId="urn:microsoft.com/office/officeart/2018/2/layout/IconLabelList"/>
    <dgm:cxn modelId="{5157F74B-3554-403A-9087-B90551DC482C}" type="presParOf" srcId="{0113B8F0-E4D5-4ED5-A02D-C66E0D6CD7D4}" destId="{62058BFB-A3DF-4D14-A76E-8CCE5392F240}" srcOrd="4" destOrd="0" presId="urn:microsoft.com/office/officeart/2018/2/layout/IconLabelList"/>
    <dgm:cxn modelId="{ED896C77-8E39-403C-8BED-8DC704B9A2C0}" type="presParOf" srcId="{62058BFB-A3DF-4D14-A76E-8CCE5392F240}" destId="{97A94833-3482-4241-9B98-5415020DC433}" srcOrd="0" destOrd="0" presId="urn:microsoft.com/office/officeart/2018/2/layout/IconLabelList"/>
    <dgm:cxn modelId="{A314BAFF-592B-45FB-8BFF-D8E5B8A44198}" type="presParOf" srcId="{62058BFB-A3DF-4D14-A76E-8CCE5392F240}" destId="{D673B255-47F3-4188-93DE-2ACB1FB7AC8B}" srcOrd="1" destOrd="0" presId="urn:microsoft.com/office/officeart/2018/2/layout/IconLabelList"/>
    <dgm:cxn modelId="{FFD9855C-A256-4A3B-86DB-F38989011B30}" type="presParOf" srcId="{62058BFB-A3DF-4D14-A76E-8CCE5392F240}" destId="{27DF9569-FE59-4B22-B8CE-E1828A08D9A8}" srcOrd="2" destOrd="0" presId="urn:microsoft.com/office/officeart/2018/2/layout/IconLabelList"/>
    <dgm:cxn modelId="{39D3EC15-8BE9-4BF0-8EB9-9CF131DB39B8}" type="presParOf" srcId="{0113B8F0-E4D5-4ED5-A02D-C66E0D6CD7D4}" destId="{BA29541B-60E2-4F9B-A9C5-9B5444203AC9}" srcOrd="5" destOrd="0" presId="urn:microsoft.com/office/officeart/2018/2/layout/IconLabelList"/>
    <dgm:cxn modelId="{7E51D05E-2AFA-42AC-8628-11738665D26D}" type="presParOf" srcId="{0113B8F0-E4D5-4ED5-A02D-C66E0D6CD7D4}" destId="{CA4CAC69-E20D-499E-8352-39969F90936E}" srcOrd="6" destOrd="0" presId="urn:microsoft.com/office/officeart/2018/2/layout/IconLabelList"/>
    <dgm:cxn modelId="{AAEBE1E0-2B7E-4401-BD29-87F670123062}" type="presParOf" srcId="{CA4CAC69-E20D-499E-8352-39969F90936E}" destId="{5A121441-0C54-424D-9043-78AEF34824CC}" srcOrd="0" destOrd="0" presId="urn:microsoft.com/office/officeart/2018/2/layout/IconLabelList"/>
    <dgm:cxn modelId="{57E2A4CE-56B4-4C26-807C-EE11ED5C936F}" type="presParOf" srcId="{CA4CAC69-E20D-499E-8352-39969F90936E}" destId="{E2E7E559-0D0B-430B-9E65-009DAD4EA5CE}" srcOrd="1" destOrd="0" presId="urn:microsoft.com/office/officeart/2018/2/layout/IconLabelList"/>
    <dgm:cxn modelId="{E8DA6403-3A74-4795-A5C6-6152A26DE594}" type="presParOf" srcId="{CA4CAC69-E20D-499E-8352-39969F90936E}" destId="{DBFDD879-A6A6-44D8-BB0F-BA19E8BA38D4}" srcOrd="2" destOrd="0" presId="urn:microsoft.com/office/officeart/2018/2/layout/IconLabelList"/>
    <dgm:cxn modelId="{0BE44A15-6E83-46BE-892F-C90D0C9CBCE2}" type="presParOf" srcId="{0113B8F0-E4D5-4ED5-A02D-C66E0D6CD7D4}" destId="{34D7B5BE-50D6-4631-B188-FFCB3AB8925C}" srcOrd="7" destOrd="0" presId="urn:microsoft.com/office/officeart/2018/2/layout/IconLabelList"/>
    <dgm:cxn modelId="{9C1E9A4B-1561-484F-AC81-8B8C444E8A7B}" type="presParOf" srcId="{0113B8F0-E4D5-4ED5-A02D-C66E0D6CD7D4}" destId="{D8B1BCB9-9035-462C-A60E-657365F41E1D}" srcOrd="8" destOrd="0" presId="urn:microsoft.com/office/officeart/2018/2/layout/IconLabelList"/>
    <dgm:cxn modelId="{7ECE8F3C-90E4-4BD9-A365-72867D53863B}" type="presParOf" srcId="{D8B1BCB9-9035-462C-A60E-657365F41E1D}" destId="{73C54156-C583-4FAA-9A0D-ACA0A1EA297D}" srcOrd="0" destOrd="0" presId="urn:microsoft.com/office/officeart/2018/2/layout/IconLabelList"/>
    <dgm:cxn modelId="{73DA6B08-B9D2-4E4B-A4A8-9EF9CDD08D41}" type="presParOf" srcId="{D8B1BCB9-9035-462C-A60E-657365F41E1D}" destId="{CC9854EB-867F-4C02-A1A0-3AAFB38DEE09}" srcOrd="1" destOrd="0" presId="urn:microsoft.com/office/officeart/2018/2/layout/IconLabelList"/>
    <dgm:cxn modelId="{2FD14D9F-BB86-4EFA-A0FF-D3D184EC7B60}" type="presParOf" srcId="{D8B1BCB9-9035-462C-A60E-657365F41E1D}" destId="{13C18472-A5EF-45B0-A616-8F7295F11157}"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28BA9F-3B7B-422E-B958-1F525E7B1642}">
      <dsp:nvSpPr>
        <dsp:cNvPr id="0" name=""/>
        <dsp:cNvSpPr/>
      </dsp:nvSpPr>
      <dsp:spPr>
        <a:xfrm>
          <a:off x="587256" y="729838"/>
          <a:ext cx="810000" cy="81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D265EA-B416-49F8-B4E1-267C05212852}">
      <dsp:nvSpPr>
        <dsp:cNvPr id="0" name=""/>
        <dsp:cNvSpPr/>
      </dsp:nvSpPr>
      <dsp:spPr>
        <a:xfrm>
          <a:off x="92256" y="1830081"/>
          <a:ext cx="1800000" cy="83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dirty="0">
              <a:latin typeface="Gill Sans MT" panose="020B0502020104020203" pitchFamily="34" charset="0"/>
            </a:rPr>
            <a:t>Discounted registration fees for RMS meetings, courses and conferences</a:t>
          </a:r>
        </a:p>
      </dsp:txBody>
      <dsp:txXfrm>
        <a:off x="92256" y="1830081"/>
        <a:ext cx="1800000" cy="832500"/>
      </dsp:txXfrm>
    </dsp:sp>
    <dsp:sp modelId="{08F27C57-5F0E-4BF4-A925-4FA6EB50EC11}">
      <dsp:nvSpPr>
        <dsp:cNvPr id="0" name=""/>
        <dsp:cNvSpPr/>
      </dsp:nvSpPr>
      <dsp:spPr>
        <a:xfrm>
          <a:off x="2702256" y="729838"/>
          <a:ext cx="810000" cy="81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089410-2757-40EE-AFF3-347BF70E085B}">
      <dsp:nvSpPr>
        <dsp:cNvPr id="0" name=""/>
        <dsp:cNvSpPr/>
      </dsp:nvSpPr>
      <dsp:spPr>
        <a:xfrm>
          <a:off x="2207256" y="1830081"/>
          <a:ext cx="1800000" cy="83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a:latin typeface="Gill Sans MT" panose="020B0502020104020203" pitchFamily="34" charset="0"/>
            </a:rPr>
            <a:t>Access to an annual travel bursary </a:t>
          </a:r>
          <a:endParaRPr lang="en-US" sz="1400" kern="1200" dirty="0">
            <a:latin typeface="Gill Sans MT" panose="020B0502020104020203" pitchFamily="34" charset="0"/>
          </a:endParaRPr>
        </a:p>
      </dsp:txBody>
      <dsp:txXfrm>
        <a:off x="2207256" y="1830081"/>
        <a:ext cx="1800000" cy="832500"/>
      </dsp:txXfrm>
    </dsp:sp>
    <dsp:sp modelId="{97A94833-3482-4241-9B98-5415020DC433}">
      <dsp:nvSpPr>
        <dsp:cNvPr id="0" name=""/>
        <dsp:cNvSpPr/>
      </dsp:nvSpPr>
      <dsp:spPr>
        <a:xfrm>
          <a:off x="4817256" y="729838"/>
          <a:ext cx="810000" cy="81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7DF9569-FE59-4B22-B8CE-E1828A08D9A8}">
      <dsp:nvSpPr>
        <dsp:cNvPr id="0" name=""/>
        <dsp:cNvSpPr/>
      </dsp:nvSpPr>
      <dsp:spPr>
        <a:xfrm>
          <a:off x="4322256" y="1830081"/>
          <a:ext cx="1800000" cy="83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a:latin typeface="Gill Sans MT" panose="020B0502020104020203" pitchFamily="34" charset="0"/>
            </a:rPr>
            <a:t>Access to summer studentship grant </a:t>
          </a:r>
        </a:p>
      </dsp:txBody>
      <dsp:txXfrm>
        <a:off x="4322256" y="1830081"/>
        <a:ext cx="1800000" cy="832500"/>
      </dsp:txXfrm>
    </dsp:sp>
    <dsp:sp modelId="{5A121441-0C54-424D-9043-78AEF34824CC}">
      <dsp:nvSpPr>
        <dsp:cNvPr id="0" name=""/>
        <dsp:cNvSpPr/>
      </dsp:nvSpPr>
      <dsp:spPr>
        <a:xfrm>
          <a:off x="6932256" y="729838"/>
          <a:ext cx="810000" cy="81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FDD879-A6A6-44D8-BB0F-BA19E8BA38D4}">
      <dsp:nvSpPr>
        <dsp:cNvPr id="0" name=""/>
        <dsp:cNvSpPr/>
      </dsp:nvSpPr>
      <dsp:spPr>
        <a:xfrm>
          <a:off x="6437256" y="1830081"/>
          <a:ext cx="1800000" cy="83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a:latin typeface="Gill Sans MT" panose="020B0502020104020203" pitchFamily="34" charset="0"/>
            </a:rPr>
            <a:t>Opportunities to contribute to outreach and public engagement events</a:t>
          </a:r>
          <a:endParaRPr lang="en-US" sz="1400" kern="1200" dirty="0">
            <a:latin typeface="Gill Sans MT" panose="020B0502020104020203" pitchFamily="34" charset="0"/>
          </a:endParaRPr>
        </a:p>
      </dsp:txBody>
      <dsp:txXfrm>
        <a:off x="6437256" y="1830081"/>
        <a:ext cx="1800000" cy="832500"/>
      </dsp:txXfrm>
    </dsp:sp>
    <dsp:sp modelId="{73C54156-C583-4FAA-9A0D-ACA0A1EA297D}">
      <dsp:nvSpPr>
        <dsp:cNvPr id="0" name=""/>
        <dsp:cNvSpPr/>
      </dsp:nvSpPr>
      <dsp:spPr>
        <a:xfrm>
          <a:off x="9047256" y="729838"/>
          <a:ext cx="810000" cy="8100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C18472-A5EF-45B0-A616-8F7295F11157}">
      <dsp:nvSpPr>
        <dsp:cNvPr id="0" name=""/>
        <dsp:cNvSpPr/>
      </dsp:nvSpPr>
      <dsp:spPr>
        <a:xfrm>
          <a:off x="8552256" y="1830081"/>
          <a:ext cx="1800000" cy="83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a:latin typeface="Gill Sans MT" panose="020B0502020104020203" pitchFamily="34" charset="0"/>
            </a:rPr>
            <a:t>Opportunities for CPD via the RMS Diploma</a:t>
          </a:r>
        </a:p>
      </dsp:txBody>
      <dsp:txXfrm>
        <a:off x="8552256" y="1830081"/>
        <a:ext cx="1800000" cy="8325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4965256-9419-4B9E-B121-33B7F759FC69}" type="datetimeFigureOut">
              <a:rPr lang="en-GB" smtClean="0"/>
              <a:t>17/12/2024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868591-FBF7-49F8-B10A-67C207B4A207}" type="slidenum">
              <a:rPr lang="en-GB" smtClean="0"/>
              <a:t>‹#›</a:t>
            </a:fld>
            <a:endParaRPr lang="en-GB"/>
          </a:p>
        </p:txBody>
      </p:sp>
    </p:spTree>
    <p:extLst>
      <p:ext uri="{BB962C8B-B14F-4D97-AF65-F5344CB8AC3E}">
        <p14:creationId xmlns:p14="http://schemas.microsoft.com/office/powerpoint/2010/main" val="2597040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4965256-9419-4B9E-B121-33B7F759FC69}" type="datetimeFigureOut">
              <a:rPr lang="en-GB" smtClean="0"/>
              <a:t>17/12/2024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868591-FBF7-49F8-B10A-67C207B4A207}" type="slidenum">
              <a:rPr lang="en-GB" smtClean="0"/>
              <a:t>‹#›</a:t>
            </a:fld>
            <a:endParaRPr lang="en-GB"/>
          </a:p>
        </p:txBody>
      </p:sp>
    </p:spTree>
    <p:extLst>
      <p:ext uri="{BB962C8B-B14F-4D97-AF65-F5344CB8AC3E}">
        <p14:creationId xmlns:p14="http://schemas.microsoft.com/office/powerpoint/2010/main" val="3724270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965256-9419-4B9E-B121-33B7F759FC69}" type="datetimeFigureOut">
              <a:rPr lang="en-GB" smtClean="0"/>
              <a:t>17/12/2024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868591-FBF7-49F8-B10A-67C207B4A207}" type="slidenum">
              <a:rPr lang="en-GB" smtClean="0"/>
              <a:t>‹#›</a:t>
            </a:fld>
            <a:endParaRPr lang="en-GB"/>
          </a:p>
        </p:txBody>
      </p:sp>
    </p:spTree>
    <p:extLst>
      <p:ext uri="{BB962C8B-B14F-4D97-AF65-F5344CB8AC3E}">
        <p14:creationId xmlns:p14="http://schemas.microsoft.com/office/powerpoint/2010/main" val="3103181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4965256-9419-4B9E-B121-33B7F759FC69}" type="datetimeFigureOut">
              <a:rPr lang="en-GB" smtClean="0"/>
              <a:t>17/12/2024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868591-FBF7-49F8-B10A-67C207B4A207}" type="slidenum">
              <a:rPr lang="en-GB" smtClean="0"/>
              <a:t>‹#›</a:t>
            </a:fld>
            <a:endParaRPr lang="en-GB"/>
          </a:p>
        </p:txBody>
      </p:sp>
    </p:spTree>
    <p:extLst>
      <p:ext uri="{BB962C8B-B14F-4D97-AF65-F5344CB8AC3E}">
        <p14:creationId xmlns:p14="http://schemas.microsoft.com/office/powerpoint/2010/main" val="34393202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4965256-9419-4B9E-B121-33B7F759FC69}" type="datetimeFigureOut">
              <a:rPr lang="en-GB" smtClean="0"/>
              <a:t>17/12/2024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D868591-FBF7-49F8-B10A-67C207B4A207}" type="slidenum">
              <a:rPr lang="en-GB" smtClean="0"/>
              <a:t>‹#›</a:t>
            </a:fld>
            <a:endParaRPr lang="en-GB"/>
          </a:p>
        </p:txBody>
      </p:sp>
    </p:spTree>
    <p:extLst>
      <p:ext uri="{BB962C8B-B14F-4D97-AF65-F5344CB8AC3E}">
        <p14:creationId xmlns:p14="http://schemas.microsoft.com/office/powerpoint/2010/main" val="1417953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4965256-9419-4B9E-B121-33B7F759FC69}" type="datetimeFigureOut">
              <a:rPr lang="en-GB" smtClean="0"/>
              <a:t>17/12/2024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D868591-FBF7-49F8-B10A-67C207B4A207}" type="slidenum">
              <a:rPr lang="en-GB" smtClean="0"/>
              <a:t>‹#›</a:t>
            </a:fld>
            <a:endParaRPr lang="en-GB"/>
          </a:p>
        </p:txBody>
      </p:sp>
    </p:spTree>
    <p:extLst>
      <p:ext uri="{BB962C8B-B14F-4D97-AF65-F5344CB8AC3E}">
        <p14:creationId xmlns:p14="http://schemas.microsoft.com/office/powerpoint/2010/main" val="1341457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965256-9419-4B9E-B121-33B7F759FC69}" type="datetimeFigureOut">
              <a:rPr lang="en-GB" smtClean="0"/>
              <a:t>17/12/2024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D868591-FBF7-49F8-B10A-67C207B4A207}" type="slidenum">
              <a:rPr lang="en-GB" smtClean="0"/>
              <a:t>‹#›</a:t>
            </a:fld>
            <a:endParaRPr lang="en-GB"/>
          </a:p>
        </p:txBody>
      </p:sp>
    </p:spTree>
    <p:extLst>
      <p:ext uri="{BB962C8B-B14F-4D97-AF65-F5344CB8AC3E}">
        <p14:creationId xmlns:p14="http://schemas.microsoft.com/office/powerpoint/2010/main" val="602127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4965256-9419-4B9E-B121-33B7F759FC69}" type="datetimeFigureOut">
              <a:rPr lang="en-GB" smtClean="0"/>
              <a:t>17/12/2024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868591-FBF7-49F8-B10A-67C207B4A207}" type="slidenum">
              <a:rPr lang="en-GB" smtClean="0"/>
              <a:t>‹#›</a:t>
            </a:fld>
            <a:endParaRPr lang="en-GB"/>
          </a:p>
        </p:txBody>
      </p:sp>
    </p:spTree>
    <p:extLst>
      <p:ext uri="{BB962C8B-B14F-4D97-AF65-F5344CB8AC3E}">
        <p14:creationId xmlns:p14="http://schemas.microsoft.com/office/powerpoint/2010/main" val="3461882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4965256-9419-4B9E-B121-33B7F759FC69}" type="datetimeFigureOut">
              <a:rPr lang="en-GB" smtClean="0"/>
              <a:t>17/12/2024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868591-FBF7-49F8-B10A-67C207B4A207}" type="slidenum">
              <a:rPr lang="en-GB" smtClean="0"/>
              <a:t>‹#›</a:t>
            </a:fld>
            <a:endParaRPr lang="en-GB"/>
          </a:p>
        </p:txBody>
      </p:sp>
    </p:spTree>
    <p:extLst>
      <p:ext uri="{BB962C8B-B14F-4D97-AF65-F5344CB8AC3E}">
        <p14:creationId xmlns:p14="http://schemas.microsoft.com/office/powerpoint/2010/main" val="3672774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4965256-9419-4B9E-B121-33B7F759FC69}" type="datetimeFigureOut">
              <a:rPr lang="en-GB" smtClean="0"/>
              <a:t>17/12/2024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868591-FBF7-49F8-B10A-67C207B4A207}" type="slidenum">
              <a:rPr lang="en-GB" smtClean="0"/>
              <a:t>‹#›</a:t>
            </a:fld>
            <a:endParaRPr lang="en-GB"/>
          </a:p>
        </p:txBody>
      </p:sp>
    </p:spTree>
    <p:extLst>
      <p:ext uri="{BB962C8B-B14F-4D97-AF65-F5344CB8AC3E}">
        <p14:creationId xmlns:p14="http://schemas.microsoft.com/office/powerpoint/2010/main" val="3865080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4965256-9419-4B9E-B121-33B7F759FC69}" type="datetimeFigureOut">
              <a:rPr lang="en-GB" smtClean="0"/>
              <a:t>17/12/2024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868591-FBF7-49F8-B10A-67C207B4A207}" type="slidenum">
              <a:rPr lang="en-GB" smtClean="0"/>
              <a:t>‹#›</a:t>
            </a:fld>
            <a:endParaRPr lang="en-GB"/>
          </a:p>
        </p:txBody>
      </p:sp>
    </p:spTree>
    <p:extLst>
      <p:ext uri="{BB962C8B-B14F-4D97-AF65-F5344CB8AC3E}">
        <p14:creationId xmlns:p14="http://schemas.microsoft.com/office/powerpoint/2010/main" val="205829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965256-9419-4B9E-B121-33B7F759FC69}" type="datetimeFigureOut">
              <a:rPr lang="en-GB" smtClean="0"/>
              <a:t>17/12/2024</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868591-FBF7-49F8-B10A-67C207B4A207}" type="slidenum">
              <a:rPr lang="en-GB" smtClean="0"/>
              <a:t>‹#›</a:t>
            </a:fld>
            <a:endParaRPr lang="en-GB"/>
          </a:p>
        </p:txBody>
      </p:sp>
    </p:spTree>
    <p:extLst>
      <p:ext uri="{BB962C8B-B14F-4D97-AF65-F5344CB8AC3E}">
        <p14:creationId xmlns:p14="http://schemas.microsoft.com/office/powerpoint/2010/main" val="33051822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2.png"/><Relationship Id="rId7"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jpeg"/><Relationship Id="rId10" Type="http://schemas.openxmlformats.org/officeDocument/2006/relationships/image" Target="../media/image19.jpeg"/><Relationship Id="rId4" Type="http://schemas.openxmlformats.org/officeDocument/2006/relationships/image" Target="../media/image13.jpeg"/><Relationship Id="rId9"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AC919-25A8-A017-5254-598395390BA4}"/>
            </a:ext>
          </a:extLst>
        </p:cNvPr>
        <p:cNvGrpSpPr/>
        <p:nvPr/>
      </p:nvGrpSpPr>
      <p:grpSpPr>
        <a:xfrm>
          <a:off x="0" y="0"/>
          <a:ext cx="0" cy="0"/>
          <a:chOff x="0" y="0"/>
          <a:chExt cx="0" cy="0"/>
        </a:xfrm>
      </p:grpSpPr>
      <p:pic>
        <p:nvPicPr>
          <p:cNvPr id="5" name="Picture 4" descr="A picture containing drawing&#10;&#10;Description automatically generated">
            <a:extLst>
              <a:ext uri="{FF2B5EF4-FFF2-40B4-BE49-F238E27FC236}">
                <a16:creationId xmlns:a16="http://schemas.microsoft.com/office/drawing/2014/main" id="{6B869BE2-2B1B-97B9-A83E-3210C522BEE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22456" y="377306"/>
            <a:ext cx="3147087" cy="1080000"/>
          </a:xfrm>
          <a:prstGeom prst="rect">
            <a:avLst/>
          </a:prstGeom>
        </p:spPr>
      </p:pic>
      <p:sp>
        <p:nvSpPr>
          <p:cNvPr id="6" name="TextBox 5">
            <a:extLst>
              <a:ext uri="{FF2B5EF4-FFF2-40B4-BE49-F238E27FC236}">
                <a16:creationId xmlns:a16="http://schemas.microsoft.com/office/drawing/2014/main" id="{6B06ACAF-029D-B670-1EC3-4EEB5E7597E4}"/>
              </a:ext>
            </a:extLst>
          </p:cNvPr>
          <p:cNvSpPr txBox="1"/>
          <p:nvPr/>
        </p:nvSpPr>
        <p:spPr>
          <a:xfrm>
            <a:off x="4722501" y="6480694"/>
            <a:ext cx="7289800" cy="307777"/>
          </a:xfrm>
          <a:prstGeom prst="rect">
            <a:avLst/>
          </a:prstGeom>
          <a:noFill/>
        </p:spPr>
        <p:txBody>
          <a:bodyPr wrap="square" rtlCol="0">
            <a:spAutoFit/>
          </a:bodyPr>
          <a:lstStyle/>
          <a:p>
            <a:pPr algn="r"/>
            <a:r>
              <a:rPr lang="en-GB" sz="1400" dirty="0">
                <a:latin typeface="Gill Sans MT" panose="020B0502020104020203" pitchFamily="34" charset="0"/>
                <a:cs typeface="Arial" panose="020B0604020202020204" pitchFamily="34" charset="0"/>
              </a:rPr>
              <a:t>www.rms.org.uk. Registered Charity No. 241990 </a:t>
            </a:r>
          </a:p>
        </p:txBody>
      </p:sp>
      <p:sp>
        <p:nvSpPr>
          <p:cNvPr id="9" name="TextBox 8">
            <a:extLst>
              <a:ext uri="{FF2B5EF4-FFF2-40B4-BE49-F238E27FC236}">
                <a16:creationId xmlns:a16="http://schemas.microsoft.com/office/drawing/2014/main" id="{4BD66CF1-FA4B-DFF6-61BD-110D4306086B}"/>
              </a:ext>
            </a:extLst>
          </p:cNvPr>
          <p:cNvSpPr txBox="1"/>
          <p:nvPr/>
        </p:nvSpPr>
        <p:spPr>
          <a:xfrm>
            <a:off x="479376" y="2522097"/>
            <a:ext cx="11233248" cy="1400383"/>
          </a:xfrm>
          <a:prstGeom prst="rect">
            <a:avLst/>
          </a:prstGeom>
          <a:noFill/>
        </p:spPr>
        <p:txBody>
          <a:bodyPr wrap="square">
            <a:spAutoFit/>
          </a:bodyPr>
          <a:lstStyle/>
          <a:p>
            <a:pPr algn="ctr">
              <a:spcAft>
                <a:spcPts val="600"/>
              </a:spcAft>
            </a:pPr>
            <a:r>
              <a:rPr lang="en-US" sz="1600" b="1" dirty="0">
                <a:solidFill>
                  <a:srgbClr val="003777"/>
                </a:solidFill>
                <a:latin typeface="Gill Sans MT" panose="020B0502020104020203" pitchFamily="34" charset="0"/>
              </a:rPr>
              <a:t>The Royal Microscopical Society is dedicated to the promotion and development of microscopy and imaging. </a:t>
            </a:r>
          </a:p>
          <a:p>
            <a:pPr algn="ctr">
              <a:spcAft>
                <a:spcPts val="600"/>
              </a:spcAft>
            </a:pPr>
            <a:r>
              <a:rPr lang="en-US" sz="1600" dirty="0">
                <a:solidFill>
                  <a:srgbClr val="003777"/>
                </a:solidFill>
                <a:latin typeface="Gill Sans MT" panose="020B0502020104020203" pitchFamily="34" charset="0"/>
              </a:rPr>
              <a:t>It is a vibrant society offering its members opportunities to network and to play an active part in the world of science. Our members come from a wide range of backgrounds, including undergraduates, research students, users of microscopy in industry and academia, microscopy manufacturers and suppliers, and research leaders in their various fields within the biological and physical sciences. They enjoy a range of benefits, not least being part of an international, multidisciplinary group of active microscopists.</a:t>
            </a:r>
          </a:p>
        </p:txBody>
      </p:sp>
      <p:pic>
        <p:nvPicPr>
          <p:cNvPr id="15" name="Picture 14" descr="A qr code on a white background&#10;&#10;Description automatically generated">
            <a:extLst>
              <a:ext uri="{FF2B5EF4-FFF2-40B4-BE49-F238E27FC236}">
                <a16:creationId xmlns:a16="http://schemas.microsoft.com/office/drawing/2014/main" id="{2144581D-33C4-2043-0639-649554E5F7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7734" y="0"/>
            <a:ext cx="2144266" cy="2144266"/>
          </a:xfrm>
          <a:prstGeom prst="rect">
            <a:avLst/>
          </a:prstGeom>
        </p:spPr>
      </p:pic>
      <p:graphicFrame>
        <p:nvGraphicFramePr>
          <p:cNvPr id="18" name="Rectangle 2">
            <a:extLst>
              <a:ext uri="{FF2B5EF4-FFF2-40B4-BE49-F238E27FC236}">
                <a16:creationId xmlns:a16="http://schemas.microsoft.com/office/drawing/2014/main" id="{C083254D-5C04-E1B8-C67D-76832DA58E10}"/>
              </a:ext>
            </a:extLst>
          </p:cNvPr>
          <p:cNvGraphicFramePr/>
          <p:nvPr>
            <p:extLst>
              <p:ext uri="{D42A27DB-BD31-4B8C-83A1-F6EECF244321}">
                <p14:modId xmlns:p14="http://schemas.microsoft.com/office/powerpoint/2010/main" val="334768421"/>
              </p:ext>
            </p:extLst>
          </p:nvPr>
        </p:nvGraphicFramePr>
        <p:xfrm>
          <a:off x="873743" y="3564972"/>
          <a:ext cx="10444512" cy="33924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6" name="TextBox 15">
            <a:extLst>
              <a:ext uri="{FF2B5EF4-FFF2-40B4-BE49-F238E27FC236}">
                <a16:creationId xmlns:a16="http://schemas.microsoft.com/office/drawing/2014/main" id="{1B5897FC-564C-F8F8-55BA-769F5FB2CF62}"/>
              </a:ext>
            </a:extLst>
          </p:cNvPr>
          <p:cNvSpPr txBox="1"/>
          <p:nvPr/>
        </p:nvSpPr>
        <p:spPr>
          <a:xfrm>
            <a:off x="3835519" y="1652688"/>
            <a:ext cx="452096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003777"/>
                </a:solidFill>
                <a:effectLst/>
                <a:uLnTx/>
                <a:uFillTx/>
                <a:latin typeface="Gill Sans MT" panose="020B0502020104020203" pitchFamily="34" charset="0"/>
              </a:rPr>
              <a:t>RMS Membership</a:t>
            </a:r>
          </a:p>
        </p:txBody>
      </p:sp>
      <p:sp>
        <p:nvSpPr>
          <p:cNvPr id="20" name="TextBox 19">
            <a:extLst>
              <a:ext uri="{FF2B5EF4-FFF2-40B4-BE49-F238E27FC236}">
                <a16:creationId xmlns:a16="http://schemas.microsoft.com/office/drawing/2014/main" id="{F3E3E1E1-E1FF-72D2-5FF2-805FA2CAEA57}"/>
              </a:ext>
            </a:extLst>
          </p:cNvPr>
          <p:cNvSpPr txBox="1"/>
          <p:nvPr/>
        </p:nvSpPr>
        <p:spPr>
          <a:xfrm>
            <a:off x="10296276" y="1963864"/>
            <a:ext cx="1716025" cy="307777"/>
          </a:xfrm>
          <a:prstGeom prst="rect">
            <a:avLst/>
          </a:prstGeom>
          <a:noFill/>
        </p:spPr>
        <p:txBody>
          <a:bodyPr wrap="square">
            <a:spAutoFit/>
          </a:bodyPr>
          <a:lstStyle/>
          <a:p>
            <a:pPr algn="ctr">
              <a:spcAft>
                <a:spcPts val="600"/>
              </a:spcAft>
            </a:pPr>
            <a:r>
              <a:rPr lang="en-US" sz="1400" b="1" dirty="0">
                <a:solidFill>
                  <a:srgbClr val="003777"/>
                </a:solidFill>
                <a:latin typeface="Gill Sans MT" panose="020B0502020104020203" pitchFamily="34" charset="0"/>
              </a:rPr>
              <a:t>Find out more</a:t>
            </a:r>
          </a:p>
        </p:txBody>
      </p:sp>
    </p:spTree>
    <p:extLst>
      <p:ext uri="{BB962C8B-B14F-4D97-AF65-F5344CB8AC3E}">
        <p14:creationId xmlns:p14="http://schemas.microsoft.com/office/powerpoint/2010/main" val="2870108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16A87-889D-95EE-04FB-8CDE186ABB62}"/>
            </a:ext>
          </a:extLst>
        </p:cNvPr>
        <p:cNvGrpSpPr/>
        <p:nvPr/>
      </p:nvGrpSpPr>
      <p:grpSpPr>
        <a:xfrm>
          <a:off x="0" y="0"/>
          <a:ext cx="0" cy="0"/>
          <a:chOff x="0" y="0"/>
          <a:chExt cx="0" cy="0"/>
        </a:xfrm>
      </p:grpSpPr>
      <p:pic>
        <p:nvPicPr>
          <p:cNvPr id="5" name="Picture 4" descr="A picture containing drawing&#10;&#10;Description automatically generated">
            <a:extLst>
              <a:ext uri="{FF2B5EF4-FFF2-40B4-BE49-F238E27FC236}">
                <a16:creationId xmlns:a16="http://schemas.microsoft.com/office/drawing/2014/main" id="{70182B5F-DA19-7B0F-82DE-595C3742580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22456" y="377306"/>
            <a:ext cx="3147087" cy="1080000"/>
          </a:xfrm>
          <a:prstGeom prst="rect">
            <a:avLst/>
          </a:prstGeom>
        </p:spPr>
      </p:pic>
      <p:sp>
        <p:nvSpPr>
          <p:cNvPr id="6" name="TextBox 5">
            <a:extLst>
              <a:ext uri="{FF2B5EF4-FFF2-40B4-BE49-F238E27FC236}">
                <a16:creationId xmlns:a16="http://schemas.microsoft.com/office/drawing/2014/main" id="{C0EB299A-07AD-6C5A-1FC7-2DDD7571281C}"/>
              </a:ext>
            </a:extLst>
          </p:cNvPr>
          <p:cNvSpPr txBox="1"/>
          <p:nvPr/>
        </p:nvSpPr>
        <p:spPr>
          <a:xfrm>
            <a:off x="4722501" y="6480694"/>
            <a:ext cx="7289800" cy="307777"/>
          </a:xfrm>
          <a:prstGeom prst="rect">
            <a:avLst/>
          </a:prstGeom>
          <a:noFill/>
        </p:spPr>
        <p:txBody>
          <a:bodyPr wrap="square" rtlCol="0">
            <a:spAutoFit/>
          </a:bodyPr>
          <a:lstStyle/>
          <a:p>
            <a:pPr algn="r"/>
            <a:r>
              <a:rPr lang="en-GB" sz="1400" dirty="0">
                <a:latin typeface="Gill Sans MT" panose="020B0502020104020203" pitchFamily="34" charset="0"/>
                <a:cs typeface="Arial" panose="020B0604020202020204" pitchFamily="34" charset="0"/>
              </a:rPr>
              <a:t>www.rms.org.uk. Registered Charity No. 241990 </a:t>
            </a:r>
          </a:p>
        </p:txBody>
      </p:sp>
      <p:sp>
        <p:nvSpPr>
          <p:cNvPr id="9" name="TextBox 8">
            <a:extLst>
              <a:ext uri="{FF2B5EF4-FFF2-40B4-BE49-F238E27FC236}">
                <a16:creationId xmlns:a16="http://schemas.microsoft.com/office/drawing/2014/main" id="{51ACF72E-2FBA-67A1-4502-2DBA83FA1CB5}"/>
              </a:ext>
            </a:extLst>
          </p:cNvPr>
          <p:cNvSpPr txBox="1"/>
          <p:nvPr/>
        </p:nvSpPr>
        <p:spPr>
          <a:xfrm>
            <a:off x="479376" y="2522097"/>
            <a:ext cx="11233248" cy="1569660"/>
          </a:xfrm>
          <a:prstGeom prst="rect">
            <a:avLst/>
          </a:prstGeom>
          <a:noFill/>
        </p:spPr>
        <p:txBody>
          <a:bodyPr wrap="square">
            <a:spAutoFit/>
          </a:bodyPr>
          <a:lstStyle/>
          <a:p>
            <a:pPr algn="ctr">
              <a:spcAft>
                <a:spcPts val="600"/>
              </a:spcAft>
            </a:pPr>
            <a:r>
              <a:rPr lang="en-US" sz="2400" b="1" dirty="0">
                <a:solidFill>
                  <a:srgbClr val="00A48B"/>
                </a:solidFill>
                <a:latin typeface="Gill Sans MT" panose="020B0502020104020203" pitchFamily="34" charset="0"/>
              </a:rPr>
              <a:t>The Royal Microscopical Society is dedicated to the promotion and development of microscopy and imaging. It is a vibrant society offering its members opportunities to network and to play an active part in the world of science. </a:t>
            </a:r>
          </a:p>
        </p:txBody>
      </p:sp>
      <p:pic>
        <p:nvPicPr>
          <p:cNvPr id="15" name="Picture 14" descr="A qr code on a white background&#10;&#10;Description automatically generated">
            <a:extLst>
              <a:ext uri="{FF2B5EF4-FFF2-40B4-BE49-F238E27FC236}">
                <a16:creationId xmlns:a16="http://schemas.microsoft.com/office/drawing/2014/main" id="{318C75B2-1FA0-4377-A8F3-5C1C78463E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7734" y="0"/>
            <a:ext cx="2144266" cy="2144266"/>
          </a:xfrm>
          <a:prstGeom prst="rect">
            <a:avLst/>
          </a:prstGeom>
        </p:spPr>
      </p:pic>
      <p:sp>
        <p:nvSpPr>
          <p:cNvPr id="16" name="TextBox 15">
            <a:extLst>
              <a:ext uri="{FF2B5EF4-FFF2-40B4-BE49-F238E27FC236}">
                <a16:creationId xmlns:a16="http://schemas.microsoft.com/office/drawing/2014/main" id="{268618ED-C7B3-85B8-296C-FB8DE6A6624D}"/>
              </a:ext>
            </a:extLst>
          </p:cNvPr>
          <p:cNvSpPr txBox="1"/>
          <p:nvPr/>
        </p:nvSpPr>
        <p:spPr>
          <a:xfrm>
            <a:off x="3835519" y="1652688"/>
            <a:ext cx="452096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003777"/>
                </a:solidFill>
                <a:effectLst/>
                <a:uLnTx/>
                <a:uFillTx/>
                <a:latin typeface="Gill Sans MT" panose="020B0502020104020203" pitchFamily="34" charset="0"/>
              </a:rPr>
              <a:t>RMS Membership</a:t>
            </a:r>
          </a:p>
        </p:txBody>
      </p:sp>
      <p:sp>
        <p:nvSpPr>
          <p:cNvPr id="20" name="TextBox 19">
            <a:extLst>
              <a:ext uri="{FF2B5EF4-FFF2-40B4-BE49-F238E27FC236}">
                <a16:creationId xmlns:a16="http://schemas.microsoft.com/office/drawing/2014/main" id="{0C428C41-99CF-EE01-0A71-70710F2EFFE2}"/>
              </a:ext>
            </a:extLst>
          </p:cNvPr>
          <p:cNvSpPr txBox="1"/>
          <p:nvPr/>
        </p:nvSpPr>
        <p:spPr>
          <a:xfrm>
            <a:off x="10296276" y="1963864"/>
            <a:ext cx="1716025" cy="307777"/>
          </a:xfrm>
          <a:prstGeom prst="rect">
            <a:avLst/>
          </a:prstGeom>
          <a:noFill/>
        </p:spPr>
        <p:txBody>
          <a:bodyPr wrap="square">
            <a:spAutoFit/>
          </a:bodyPr>
          <a:lstStyle/>
          <a:p>
            <a:pPr algn="ctr">
              <a:spcAft>
                <a:spcPts val="600"/>
              </a:spcAft>
            </a:pPr>
            <a:r>
              <a:rPr lang="en-US" sz="1400" b="1" dirty="0">
                <a:solidFill>
                  <a:srgbClr val="003777"/>
                </a:solidFill>
                <a:latin typeface="Gill Sans MT" panose="020B0502020104020203" pitchFamily="34" charset="0"/>
              </a:rPr>
              <a:t>Find out more</a:t>
            </a:r>
          </a:p>
        </p:txBody>
      </p:sp>
      <p:sp>
        <p:nvSpPr>
          <p:cNvPr id="2" name="Rectangle 1">
            <a:extLst>
              <a:ext uri="{FF2B5EF4-FFF2-40B4-BE49-F238E27FC236}">
                <a16:creationId xmlns:a16="http://schemas.microsoft.com/office/drawing/2014/main" id="{2B9D92A9-9A8C-BA23-EAC4-10471922AC3F}"/>
              </a:ext>
            </a:extLst>
          </p:cNvPr>
          <p:cNvSpPr/>
          <p:nvPr/>
        </p:nvSpPr>
        <p:spPr>
          <a:xfrm>
            <a:off x="623392" y="4342213"/>
            <a:ext cx="11233247" cy="2011106"/>
          </a:xfrm>
          <a:prstGeom prst="rect">
            <a:avLst/>
          </a:prstGeom>
        </p:spPr>
        <p:txBody>
          <a:bodyPr numCol="2" spcCol="144000"/>
          <a:lstStyle/>
          <a:p>
            <a:pPr lvl="0">
              <a:lnSpc>
                <a:spcPct val="100000"/>
              </a:lnSpc>
              <a:spcAft>
                <a:spcPts val="1200"/>
              </a:spcAft>
            </a:pPr>
            <a:r>
              <a:rPr lang="en-US" sz="2000" b="1" dirty="0">
                <a:solidFill>
                  <a:srgbClr val="003777"/>
                </a:solidFill>
                <a:latin typeface="Gill Sans MT" panose="020B0502020104020203" pitchFamily="34" charset="0"/>
              </a:rPr>
              <a:t>Benefits include:</a:t>
            </a:r>
          </a:p>
          <a:p>
            <a:pPr marL="285750" lvl="0" indent="-285750">
              <a:lnSpc>
                <a:spcPct val="100000"/>
              </a:lnSpc>
              <a:spcAft>
                <a:spcPts val="1200"/>
              </a:spcAft>
              <a:buFont typeface="Wingdings" panose="05000000000000000000" pitchFamily="2" charset="2"/>
              <a:buChar char="ü"/>
            </a:pPr>
            <a:r>
              <a:rPr lang="en-US" sz="2000" b="1" dirty="0">
                <a:solidFill>
                  <a:srgbClr val="003777"/>
                </a:solidFill>
                <a:latin typeface="Gill Sans MT" panose="020B0502020104020203" pitchFamily="34" charset="0"/>
              </a:rPr>
              <a:t>Discounted registration fees for RMS meetings, courses and conferences</a:t>
            </a:r>
          </a:p>
          <a:p>
            <a:pPr marL="285750" lvl="0" indent="-285750">
              <a:lnSpc>
                <a:spcPct val="100000"/>
              </a:lnSpc>
              <a:spcAft>
                <a:spcPts val="1200"/>
              </a:spcAft>
              <a:buFont typeface="Wingdings" panose="05000000000000000000" pitchFamily="2" charset="2"/>
              <a:buChar char="ü"/>
            </a:pPr>
            <a:r>
              <a:rPr lang="en-US" sz="2000" b="1" dirty="0">
                <a:solidFill>
                  <a:srgbClr val="003777"/>
                </a:solidFill>
                <a:latin typeface="Gill Sans MT" panose="020B0502020104020203" pitchFamily="34" charset="0"/>
              </a:rPr>
              <a:t>Access to an annual travel bursary </a:t>
            </a:r>
          </a:p>
          <a:p>
            <a:pPr marL="285750" lvl="0" indent="-285750">
              <a:lnSpc>
                <a:spcPct val="100000"/>
              </a:lnSpc>
              <a:spcAft>
                <a:spcPts val="1200"/>
              </a:spcAft>
              <a:buFont typeface="Wingdings" panose="05000000000000000000" pitchFamily="2" charset="2"/>
              <a:buChar char="ü"/>
            </a:pPr>
            <a:r>
              <a:rPr lang="en-US" sz="2000" b="1" dirty="0">
                <a:solidFill>
                  <a:srgbClr val="003777"/>
                </a:solidFill>
                <a:latin typeface="Gill Sans MT" panose="020B0502020104020203" pitchFamily="34" charset="0"/>
              </a:rPr>
              <a:t>Access to summer studentship grant </a:t>
            </a:r>
          </a:p>
          <a:p>
            <a:pPr marL="285750" lvl="0" indent="-285750">
              <a:lnSpc>
                <a:spcPct val="100000"/>
              </a:lnSpc>
              <a:spcAft>
                <a:spcPts val="1200"/>
              </a:spcAft>
              <a:buFont typeface="Wingdings" panose="05000000000000000000" pitchFamily="2" charset="2"/>
              <a:buChar char="ü"/>
            </a:pPr>
            <a:r>
              <a:rPr lang="en-US" sz="2000" b="1" dirty="0">
                <a:solidFill>
                  <a:srgbClr val="003777"/>
                </a:solidFill>
                <a:latin typeface="Gill Sans MT" panose="020B0502020104020203" pitchFamily="34" charset="0"/>
              </a:rPr>
              <a:t>Opportunities to contribute to outreach and public engagement events</a:t>
            </a:r>
          </a:p>
          <a:p>
            <a:pPr marL="285750" lvl="0" indent="-285750">
              <a:lnSpc>
                <a:spcPct val="100000"/>
              </a:lnSpc>
              <a:spcAft>
                <a:spcPts val="1200"/>
              </a:spcAft>
              <a:buFont typeface="Wingdings" panose="05000000000000000000" pitchFamily="2" charset="2"/>
              <a:buChar char="ü"/>
            </a:pPr>
            <a:r>
              <a:rPr lang="en-US" sz="2000" b="1" dirty="0">
                <a:solidFill>
                  <a:srgbClr val="003777"/>
                </a:solidFill>
                <a:latin typeface="Gill Sans MT" panose="020B0502020104020203" pitchFamily="34" charset="0"/>
              </a:rPr>
              <a:t>Opportunities for CPD via the RMS Diploma</a:t>
            </a:r>
          </a:p>
        </p:txBody>
      </p:sp>
    </p:spTree>
    <p:extLst>
      <p:ext uri="{BB962C8B-B14F-4D97-AF65-F5344CB8AC3E}">
        <p14:creationId xmlns:p14="http://schemas.microsoft.com/office/powerpoint/2010/main" val="1061868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77329-D995-9522-F4F8-5C851D5DB9FF}"/>
            </a:ext>
          </a:extLst>
        </p:cNvPr>
        <p:cNvGrpSpPr/>
        <p:nvPr/>
      </p:nvGrpSpPr>
      <p:grpSpPr>
        <a:xfrm>
          <a:off x="0" y="0"/>
          <a:ext cx="0" cy="0"/>
          <a:chOff x="0" y="0"/>
          <a:chExt cx="0" cy="0"/>
        </a:xfrm>
      </p:grpSpPr>
      <p:pic>
        <p:nvPicPr>
          <p:cNvPr id="5" name="Picture 4" descr="A picture containing drawing&#10;&#10;Description automatically generated">
            <a:extLst>
              <a:ext uri="{FF2B5EF4-FFF2-40B4-BE49-F238E27FC236}">
                <a16:creationId xmlns:a16="http://schemas.microsoft.com/office/drawing/2014/main" id="{F6E542F2-853F-7396-50A0-E896C8F479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22456" y="377306"/>
            <a:ext cx="3147087" cy="1080000"/>
          </a:xfrm>
          <a:prstGeom prst="rect">
            <a:avLst/>
          </a:prstGeom>
        </p:spPr>
      </p:pic>
      <p:sp>
        <p:nvSpPr>
          <p:cNvPr id="6" name="TextBox 5">
            <a:extLst>
              <a:ext uri="{FF2B5EF4-FFF2-40B4-BE49-F238E27FC236}">
                <a16:creationId xmlns:a16="http://schemas.microsoft.com/office/drawing/2014/main" id="{93851561-1317-EA02-6675-1DDDE94C2DA2}"/>
              </a:ext>
            </a:extLst>
          </p:cNvPr>
          <p:cNvSpPr txBox="1"/>
          <p:nvPr/>
        </p:nvSpPr>
        <p:spPr>
          <a:xfrm>
            <a:off x="4722501" y="6480694"/>
            <a:ext cx="7289800" cy="307777"/>
          </a:xfrm>
          <a:prstGeom prst="rect">
            <a:avLst/>
          </a:prstGeom>
          <a:noFill/>
        </p:spPr>
        <p:txBody>
          <a:bodyPr wrap="square" rtlCol="0">
            <a:spAutoFit/>
          </a:bodyPr>
          <a:lstStyle/>
          <a:p>
            <a:pPr algn="r"/>
            <a:r>
              <a:rPr lang="en-GB" sz="1400" dirty="0">
                <a:latin typeface="Gill Sans MT" panose="020B0502020104020203" pitchFamily="34" charset="0"/>
                <a:cs typeface="Arial" panose="020B0604020202020204" pitchFamily="34" charset="0"/>
              </a:rPr>
              <a:t>www.rms.org.uk. Registered Charity No. 241990 </a:t>
            </a:r>
          </a:p>
        </p:txBody>
      </p:sp>
      <p:sp>
        <p:nvSpPr>
          <p:cNvPr id="9" name="TextBox 8">
            <a:extLst>
              <a:ext uri="{FF2B5EF4-FFF2-40B4-BE49-F238E27FC236}">
                <a16:creationId xmlns:a16="http://schemas.microsoft.com/office/drawing/2014/main" id="{75F0621B-03F4-8C00-C351-A6114ADF4222}"/>
              </a:ext>
            </a:extLst>
          </p:cNvPr>
          <p:cNvSpPr txBox="1"/>
          <p:nvPr/>
        </p:nvSpPr>
        <p:spPr>
          <a:xfrm>
            <a:off x="479376" y="2522097"/>
            <a:ext cx="11233248" cy="2400657"/>
          </a:xfrm>
          <a:prstGeom prst="rect">
            <a:avLst/>
          </a:prstGeom>
          <a:noFill/>
        </p:spPr>
        <p:txBody>
          <a:bodyPr wrap="square">
            <a:spAutoFit/>
          </a:bodyPr>
          <a:lstStyle/>
          <a:p>
            <a:pPr algn="ctr">
              <a:spcAft>
                <a:spcPts val="1200"/>
              </a:spcAft>
            </a:pPr>
            <a:r>
              <a:rPr lang="en-US" sz="2000" b="1" dirty="0">
                <a:solidFill>
                  <a:srgbClr val="003777"/>
                </a:solidFill>
                <a:latin typeface="Gill Sans MT" panose="020B0502020104020203" pitchFamily="34" charset="0"/>
              </a:rPr>
              <a:t>The Royal Microscopical Society is dedicated to the promotion and development of microscopy and imaging. </a:t>
            </a:r>
          </a:p>
          <a:p>
            <a:pPr algn="ctr">
              <a:spcAft>
                <a:spcPts val="1200"/>
              </a:spcAft>
            </a:pPr>
            <a:r>
              <a:rPr lang="en-US" sz="2000" dirty="0">
                <a:solidFill>
                  <a:srgbClr val="003777"/>
                </a:solidFill>
                <a:latin typeface="Gill Sans MT" panose="020B0502020104020203" pitchFamily="34" charset="0"/>
              </a:rPr>
              <a:t>It is a vibrant society offering its members opportunities to network and to play an active part in the world of science. Our members come from a wide range of backgrounds, including undergraduates, research students, users of microscopy in industry and academia, microscopy manufacturers and suppliers, and research leaders in their various fields within the biological and physical sciences. They enjoy a range of benefits, not least being part of an international, multidisciplinary group of active microscopists.</a:t>
            </a:r>
          </a:p>
        </p:txBody>
      </p:sp>
      <p:pic>
        <p:nvPicPr>
          <p:cNvPr id="15" name="Picture 14" descr="A qr code on a white background&#10;&#10;Description automatically generated">
            <a:extLst>
              <a:ext uri="{FF2B5EF4-FFF2-40B4-BE49-F238E27FC236}">
                <a16:creationId xmlns:a16="http://schemas.microsoft.com/office/drawing/2014/main" id="{1D2C7CD3-680D-F048-54EC-560E7606ED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7734" y="0"/>
            <a:ext cx="2144266" cy="2144266"/>
          </a:xfrm>
          <a:prstGeom prst="rect">
            <a:avLst/>
          </a:prstGeom>
        </p:spPr>
      </p:pic>
      <p:sp>
        <p:nvSpPr>
          <p:cNvPr id="16" name="TextBox 15">
            <a:extLst>
              <a:ext uri="{FF2B5EF4-FFF2-40B4-BE49-F238E27FC236}">
                <a16:creationId xmlns:a16="http://schemas.microsoft.com/office/drawing/2014/main" id="{EF4BED77-ED30-5A24-370A-B9A41BA27D00}"/>
              </a:ext>
            </a:extLst>
          </p:cNvPr>
          <p:cNvSpPr txBox="1"/>
          <p:nvPr/>
        </p:nvSpPr>
        <p:spPr>
          <a:xfrm>
            <a:off x="3835519" y="1652688"/>
            <a:ext cx="452096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003777"/>
                </a:solidFill>
                <a:effectLst/>
                <a:uLnTx/>
                <a:uFillTx/>
                <a:latin typeface="Gill Sans MT" panose="020B0502020104020203" pitchFamily="34" charset="0"/>
              </a:rPr>
              <a:t>RMS Membership</a:t>
            </a:r>
          </a:p>
        </p:txBody>
      </p:sp>
      <p:sp>
        <p:nvSpPr>
          <p:cNvPr id="20" name="TextBox 19">
            <a:extLst>
              <a:ext uri="{FF2B5EF4-FFF2-40B4-BE49-F238E27FC236}">
                <a16:creationId xmlns:a16="http://schemas.microsoft.com/office/drawing/2014/main" id="{1B24442E-682D-370E-67A3-4B7408C9DF17}"/>
              </a:ext>
            </a:extLst>
          </p:cNvPr>
          <p:cNvSpPr txBox="1"/>
          <p:nvPr/>
        </p:nvSpPr>
        <p:spPr>
          <a:xfrm>
            <a:off x="10296276" y="1963864"/>
            <a:ext cx="1716025" cy="307777"/>
          </a:xfrm>
          <a:prstGeom prst="rect">
            <a:avLst/>
          </a:prstGeom>
          <a:noFill/>
        </p:spPr>
        <p:txBody>
          <a:bodyPr wrap="square">
            <a:spAutoFit/>
          </a:bodyPr>
          <a:lstStyle/>
          <a:p>
            <a:pPr algn="ctr">
              <a:spcAft>
                <a:spcPts val="600"/>
              </a:spcAft>
            </a:pPr>
            <a:r>
              <a:rPr lang="en-US" sz="1400" b="1" dirty="0">
                <a:solidFill>
                  <a:srgbClr val="003777"/>
                </a:solidFill>
                <a:latin typeface="Gill Sans MT" panose="020B0502020104020203" pitchFamily="34" charset="0"/>
              </a:rPr>
              <a:t>Find out more</a:t>
            </a:r>
          </a:p>
        </p:txBody>
      </p:sp>
      <p:grpSp>
        <p:nvGrpSpPr>
          <p:cNvPr id="3" name="Group 2">
            <a:extLst>
              <a:ext uri="{FF2B5EF4-FFF2-40B4-BE49-F238E27FC236}">
                <a16:creationId xmlns:a16="http://schemas.microsoft.com/office/drawing/2014/main" id="{2AC4B019-4A8E-FB34-A302-9539472BC783}"/>
              </a:ext>
            </a:extLst>
          </p:cNvPr>
          <p:cNvGrpSpPr/>
          <p:nvPr/>
        </p:nvGrpSpPr>
        <p:grpSpPr>
          <a:xfrm>
            <a:off x="-12000" y="5263832"/>
            <a:ext cx="12204000" cy="1103811"/>
            <a:chOff x="0" y="3325514"/>
            <a:chExt cx="11852605" cy="1090611"/>
          </a:xfrm>
        </p:grpSpPr>
        <p:pic>
          <p:nvPicPr>
            <p:cNvPr id="4" name="Picture 3" descr="A group of people sitting in chairs&#10;&#10;Description automatically generated">
              <a:extLst>
                <a:ext uri="{FF2B5EF4-FFF2-40B4-BE49-F238E27FC236}">
                  <a16:creationId xmlns:a16="http://schemas.microsoft.com/office/drawing/2014/main" id="{40230AFD-38EE-8CC7-55E1-84FB3449123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33938" y="3333640"/>
              <a:ext cx="1619871" cy="1080000"/>
            </a:xfrm>
            <a:prstGeom prst="rect">
              <a:avLst/>
            </a:prstGeom>
          </p:spPr>
        </p:pic>
        <p:pic>
          <p:nvPicPr>
            <p:cNvPr id="7" name="Picture 6" descr="A person speaking into a microphone&#10;&#10;Description automatically generated">
              <a:extLst>
                <a:ext uri="{FF2B5EF4-FFF2-40B4-BE49-F238E27FC236}">
                  <a16:creationId xmlns:a16="http://schemas.microsoft.com/office/drawing/2014/main" id="{CC6B5D80-0D94-0653-274A-F3A6FCF0398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7031" y="3325514"/>
              <a:ext cx="1619876" cy="1080000"/>
            </a:xfrm>
            <a:prstGeom prst="rect">
              <a:avLst/>
            </a:prstGeom>
          </p:spPr>
        </p:pic>
        <p:pic>
          <p:nvPicPr>
            <p:cNvPr id="8" name="Picture 7" descr="A person and person standing in front of a door&#10;&#10;Description automatically generated">
              <a:extLst>
                <a:ext uri="{FF2B5EF4-FFF2-40B4-BE49-F238E27FC236}">
                  <a16:creationId xmlns:a16="http://schemas.microsoft.com/office/drawing/2014/main" id="{87DFCFAA-1084-7923-3907-CA0FDA6FC06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33210" y="3333640"/>
              <a:ext cx="1620121" cy="1080000"/>
            </a:xfrm>
            <a:prstGeom prst="rect">
              <a:avLst/>
            </a:prstGeom>
          </p:spPr>
        </p:pic>
        <p:pic>
          <p:nvPicPr>
            <p:cNvPr id="10" name="Picture 9" descr="A group of men sitting at a desk with microscopes&#10;&#10;Description automatically generated">
              <a:extLst>
                <a:ext uri="{FF2B5EF4-FFF2-40B4-BE49-F238E27FC236}">
                  <a16:creationId xmlns:a16="http://schemas.microsoft.com/office/drawing/2014/main" id="{3AEFD09B-2E2F-68B8-2DB2-05922E90605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99146" y="3331020"/>
              <a:ext cx="1620126" cy="1080000"/>
            </a:xfrm>
            <a:prstGeom prst="rect">
              <a:avLst/>
            </a:prstGeom>
          </p:spPr>
        </p:pic>
        <p:pic>
          <p:nvPicPr>
            <p:cNvPr id="11" name="Picture 10" descr="A person in black holding a pen&#10;&#10;Description automatically generated">
              <a:extLst>
                <a:ext uri="{FF2B5EF4-FFF2-40B4-BE49-F238E27FC236}">
                  <a16:creationId xmlns:a16="http://schemas.microsoft.com/office/drawing/2014/main" id="{24C311A8-3890-5490-F0A0-74674897E0D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116303" y="3336125"/>
              <a:ext cx="1620128" cy="1080000"/>
            </a:xfrm>
            <a:prstGeom prst="rect">
              <a:avLst/>
            </a:prstGeom>
          </p:spPr>
        </p:pic>
        <p:pic>
          <p:nvPicPr>
            <p:cNvPr id="12" name="Picture 11" descr="A crowd of people in a room&#10;&#10;Description automatically generated">
              <a:extLst>
                <a:ext uri="{FF2B5EF4-FFF2-40B4-BE49-F238E27FC236}">
                  <a16:creationId xmlns:a16="http://schemas.microsoft.com/office/drawing/2014/main" id="{75FD9966-D2E3-EA9D-461D-0657ED19D68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232732" y="3329664"/>
              <a:ext cx="1619873" cy="1080000"/>
            </a:xfrm>
            <a:prstGeom prst="rect">
              <a:avLst/>
            </a:prstGeom>
          </p:spPr>
        </p:pic>
        <p:pic>
          <p:nvPicPr>
            <p:cNvPr id="13" name="Picture 12" descr="Close-up of a microscope&#10;&#10;Description automatically generated">
              <a:extLst>
                <a:ext uri="{FF2B5EF4-FFF2-40B4-BE49-F238E27FC236}">
                  <a16:creationId xmlns:a16="http://schemas.microsoft.com/office/drawing/2014/main" id="{74042E93-3EBE-916B-CC24-A412168A0D4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3331020"/>
              <a:ext cx="1620000" cy="1080000"/>
            </a:xfrm>
            <a:prstGeom prst="rect">
              <a:avLst/>
            </a:prstGeom>
          </p:spPr>
        </p:pic>
      </p:grpSp>
    </p:spTree>
    <p:extLst>
      <p:ext uri="{BB962C8B-B14F-4D97-AF65-F5344CB8AC3E}">
        <p14:creationId xmlns:p14="http://schemas.microsoft.com/office/powerpoint/2010/main" val="26934369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E48ECC058344409733458D4E16D7B5" ma:contentTypeVersion="15" ma:contentTypeDescription="Create a new document." ma:contentTypeScope="" ma:versionID="c0bf75fa52fb3d923dbaf838bbeb2859">
  <xsd:schema xmlns:xsd="http://www.w3.org/2001/XMLSchema" xmlns:xs="http://www.w3.org/2001/XMLSchema" xmlns:p="http://schemas.microsoft.com/office/2006/metadata/properties" xmlns:ns2="9e290e5b-8e35-448f-ad99-d02897a51c28" xmlns:ns3="7c2af565-8942-4c02-8755-965c4e23fe14" targetNamespace="http://schemas.microsoft.com/office/2006/metadata/properties" ma:root="true" ma:fieldsID="99234297af9432fa17f19b49417f1c7e" ns2:_="" ns3:_="">
    <xsd:import namespace="9e290e5b-8e35-448f-ad99-d02897a51c28"/>
    <xsd:import namespace="7c2af565-8942-4c02-8755-965c4e23fe1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290e5b-8e35-448f-ad99-d02897a51c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9da92847-300a-4b17-a195-b8e3c6aad566"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c2af565-8942-4c02-8755-965c4e23fe14"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2d2c33e3-9045-4d33-8dd6-4492c351c6ac}" ma:internalName="TaxCatchAll" ma:showField="CatchAllData" ma:web="7c2af565-8942-4c02-8755-965c4e23fe14">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c2af565-8942-4c02-8755-965c4e23fe14" xsi:nil="true"/>
    <lcf76f155ced4ddcb4097134ff3c332f xmlns="9e290e5b-8e35-448f-ad99-d02897a51c2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23C4002-481E-4CBD-8812-276518D09924}"/>
</file>

<file path=customXml/itemProps2.xml><?xml version="1.0" encoding="utf-8"?>
<ds:datastoreItem xmlns:ds="http://schemas.openxmlformats.org/officeDocument/2006/customXml" ds:itemID="{42F7AF9D-DDAB-436A-B4EF-2F9F3BDB19C1}">
  <ds:schemaRefs>
    <ds:schemaRef ds:uri="http://schemas.microsoft.com/sharepoint/v3/contenttype/forms"/>
  </ds:schemaRefs>
</ds:datastoreItem>
</file>

<file path=customXml/itemProps3.xml><?xml version="1.0" encoding="utf-8"?>
<ds:datastoreItem xmlns:ds="http://schemas.openxmlformats.org/officeDocument/2006/customXml" ds:itemID="{6C3D3E88-9078-41E4-9167-B0770A568CD1}">
  <ds:schemaRefs>
    <ds:schemaRef ds:uri="http://schemas.microsoft.com/office/2006/metadata/properties"/>
    <ds:schemaRef ds:uri="http://schemas.microsoft.com/office/infopath/2007/PartnerControls"/>
    <ds:schemaRef ds:uri="7c2af565-8942-4c02-8755-965c4e23fe14"/>
    <ds:schemaRef ds:uri="9e290e5b-8e35-448f-ad99-d02897a51c28"/>
  </ds:schemaRefs>
</ds:datastoreItem>
</file>

<file path=docProps/app.xml><?xml version="1.0" encoding="utf-8"?>
<Properties xmlns="http://schemas.openxmlformats.org/officeDocument/2006/extended-properties" xmlns:vt="http://schemas.openxmlformats.org/officeDocument/2006/docPropsVTypes">
  <TotalTime>0</TotalTime>
  <Words>376</Words>
  <Application>Microsoft Office PowerPoint</Application>
  <PresentationFormat>Widescreen</PresentationFormat>
  <Paragraphs>25</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Gill Sans MT</vt:lpstr>
      <vt:lpstr>Wingdings</vt:lpstr>
      <vt:lpstr>Office Theme</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Advances in Cytometry  6 November 2014        We would like to say a huge thank you to the exhibitors and sponsors supporting this event</dc:title>
  <dc:creator>Chloe Goode</dc:creator>
  <cp:lastModifiedBy>Lucy Ridler</cp:lastModifiedBy>
  <cp:revision>50</cp:revision>
  <dcterms:created xsi:type="dcterms:W3CDTF">2014-10-24T15:44:52Z</dcterms:created>
  <dcterms:modified xsi:type="dcterms:W3CDTF">2024-12-17T12:18:32Z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0x0101007CE48ECC058344409733458D4E16D7B5</vt:lpwstr>
  </property>
  <property fmtid="{D5CDD505-2E9C-101B-9397-08002B2CF9AE}" pid="3" name="Order">
    <vt:r8>29000</vt:r8>
  </property>
  <property fmtid="{D5CDD505-2E9C-101B-9397-08002B2CF9AE}" pid="4" name="MediaServiceImageTags">
    <vt:lpwstr/>
  </property>
</Properties>
</file>