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Quicksand"/>
      <p:regular r:id="rId21"/>
      <p:bold r:id="rId22"/>
    </p:embeddedFont>
    <p:embeddedFont>
      <p:font typeface="Quicksand SemiBold"/>
      <p:regular r:id="rId23"/>
      <p:bold r:id="rId24"/>
    </p:embeddedFont>
    <p:embeddedFont>
      <p:font typeface="Open Sans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9" roundtripDataSignature="AMtx7miDbjggmWnUd3NONOhRQo9iUdgT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Quicksand-bold.fntdata"/><Relationship Id="rId21" Type="http://schemas.openxmlformats.org/officeDocument/2006/relationships/font" Target="fonts/Quicksand-regular.fntdata"/><Relationship Id="rId24" Type="http://schemas.openxmlformats.org/officeDocument/2006/relationships/font" Target="fonts/QuicksandSemiBold-bold.fntdata"/><Relationship Id="rId23" Type="http://schemas.openxmlformats.org/officeDocument/2006/relationships/font" Target="fonts/QuicksandSemiBo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bold.fntdata"/><Relationship Id="rId25" Type="http://schemas.openxmlformats.org/officeDocument/2006/relationships/font" Target="fonts/OpenSans-regular.fntdata"/><Relationship Id="rId28" Type="http://schemas.openxmlformats.org/officeDocument/2006/relationships/font" Target="fonts/OpenSans-boldItalic.fntdata"/><Relationship Id="rId27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6b6de5ab90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6b6de5ab9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6b6de5ab90_0_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6b6de5ab9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6b6de5ab90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6b6de5ab90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conference strategically combines multiple elements</a:t>
            </a:r>
            <a:r>
              <a:rPr lang="de-DE"/>
              <a:t> to address different facets of bioimage analysis advancement. During the initial days, participants engage in parallel sessions that serve distinct but complementary purposes. The 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school</a:t>
            </a:r>
            <a:r>
              <a:rPr lang="de-DE"/>
              <a:t> component offers structured learning opportunities where novices and experienced analysts alike can enhance their skills and stay current with evolving techniques. The 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hackathon</a:t>
            </a:r>
            <a:r>
              <a:rPr lang="de-DE"/>
              <a:t> fosters innovation through intensive collaborative development, where teams work together to create new analytical tools that solve emerging challenges in the field. The 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taggathon</a:t>
            </a:r>
            <a:r>
              <a:rPr lang="de-DE"/>
              <a:t> activities focus on the essential task of organizing and cataloguing existing tools, making the growing ecosystem of bioimage analysis resources more accessible and usable for the broader scientific community.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the conference progresses to its second half, the focus shifts to a symposium</a:t>
            </a:r>
            <a:r>
              <a:rPr lang="de-DE"/>
              <a:t> designed for broader knowledge dissemination. This portion features 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presentations from invited experts</a:t>
            </a:r>
            <a:r>
              <a:rPr lang="de-DE"/>
              <a:t> who share cutting-edge advancements and methodological breakthroughs. The intellectual exchange continues through 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poster sessions,</a:t>
            </a:r>
            <a:r>
              <a:rPr lang="de-DE"/>
              <a:t> where attendees present their research findings and receive valuable feedback. 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Panel discussions</a:t>
            </a:r>
            <a:r>
              <a:rPr lang="de-DE"/>
              <a:t> create spaces for deeper exploration of complex topics and emerging trends, allowing for nuanced debate among diverse perspectives. 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open source software lounge (OSSL)</a:t>
            </a:r>
            <a:r>
              <a:rPr lang="de-DE"/>
              <a:t> provides a unique opportunity for direct interaction between users and developers, fostering collaboration and immediate problem-solving. The</a:t>
            </a:r>
            <a:r>
              <a:rPr b="1" i="0" lang="de-DE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call-4-help session</a:t>
            </a:r>
            <a:r>
              <a:rPr lang="de-DE"/>
              <a:t>, where participants can present specific analytical challenges they face, and the collective expertise of the community converges to develop impromptu solutions.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0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2500" u="none" cap="none" strike="noStrike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" type="body"/>
          </p:nvPr>
        </p:nvSpPr>
        <p:spPr>
          <a:xfrm>
            <a:off x="311700" y="849745"/>
            <a:ext cx="8520600" cy="37191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Quicksand"/>
                <a:ea typeface="Quicksand"/>
                <a:cs typeface="Quicksand"/>
                <a:sym typeface="Quicksan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8" name="Google Shape;18;p22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2500" u="none" cap="none" strike="noStrike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4" name="Google Shape;24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8" name="Google Shape;2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" name="Google Shape;32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3" name="Google Shape;33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7" name="Google Shape;3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" name="Google Shape;40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9.jp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" name="Google Shape;8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72400" y="4114800"/>
            <a:ext cx="1229526" cy="94419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8.png"/><Relationship Id="rId5" Type="http://schemas.openxmlformats.org/officeDocument/2006/relationships/image" Target="../media/image1.jpg"/><Relationship Id="rId6" Type="http://schemas.openxmlformats.org/officeDocument/2006/relationships/image" Target="../media/image22.png"/><Relationship Id="rId7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3" Type="http://schemas.openxmlformats.org/officeDocument/2006/relationships/image" Target="../media/image27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youtube.com/@globias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9.png"/><Relationship Id="rId15" Type="http://schemas.openxmlformats.org/officeDocument/2006/relationships/image" Target="../media/image30.png"/><Relationship Id="rId14" Type="http://schemas.openxmlformats.org/officeDocument/2006/relationships/image" Target="../media/image28.png"/><Relationship Id="rId16" Type="http://schemas.openxmlformats.org/officeDocument/2006/relationships/image" Target="../media/image31.png"/><Relationship Id="rId5" Type="http://schemas.openxmlformats.org/officeDocument/2006/relationships/image" Target="../media/image21.jpg"/><Relationship Id="rId6" Type="http://schemas.openxmlformats.org/officeDocument/2006/relationships/image" Target="../media/image20.png"/><Relationship Id="rId7" Type="http://schemas.openxmlformats.org/officeDocument/2006/relationships/image" Target="../media/image18.png"/><Relationship Id="rId8" Type="http://schemas.openxmlformats.org/officeDocument/2006/relationships/image" Target="../media/image2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globias.org/resources/database-registry-form" TargetMode="External"/><Relationship Id="rId4" Type="http://schemas.openxmlformats.org/officeDocument/2006/relationships/image" Target="../media/image39.jp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8.png"/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Relationship Id="rId4" Type="http://schemas.openxmlformats.org/officeDocument/2006/relationships/image" Target="../media/image33.png"/><Relationship Id="rId9" Type="http://schemas.openxmlformats.org/officeDocument/2006/relationships/image" Target="../media/image35.png"/><Relationship Id="rId5" Type="http://schemas.openxmlformats.org/officeDocument/2006/relationships/image" Target="../media/image29.png"/><Relationship Id="rId6" Type="http://schemas.openxmlformats.org/officeDocument/2006/relationships/hyperlink" Target="https://github.com/GloBIAS-BioimageAnalysts/2025-04-07-GloBIASDataCarpentry-Workshop" TargetMode="External"/><Relationship Id="rId7" Type="http://schemas.openxmlformats.org/officeDocument/2006/relationships/image" Target="../media/image45.png"/><Relationship Id="rId8" Type="http://schemas.openxmlformats.org/officeDocument/2006/relationships/hyperlink" Target="https://globias-bioimageanalysts.github.io/Fluorescence_image_analysis_workshop-GloBIAS_CNR_Naples_2025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1.png"/><Relationship Id="rId4" Type="http://schemas.openxmlformats.org/officeDocument/2006/relationships/image" Target="../media/image46.png"/><Relationship Id="rId5" Type="http://schemas.openxmlformats.org/officeDocument/2006/relationships/image" Target="../media/image37.png"/><Relationship Id="rId6" Type="http://schemas.openxmlformats.org/officeDocument/2006/relationships/image" Target="../media/image50.png"/><Relationship Id="rId7" Type="http://schemas.openxmlformats.org/officeDocument/2006/relationships/hyperlink" Target="https://doi.org/10.1111/jmi.13366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Relationship Id="rId4" Type="http://schemas.openxmlformats.org/officeDocument/2006/relationships/image" Target="../media/image4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Relationship Id="rId4" Type="http://schemas.openxmlformats.org/officeDocument/2006/relationships/image" Target="../media/image36.png"/><Relationship Id="rId5" Type="http://schemas.openxmlformats.org/officeDocument/2006/relationships/image" Target="../media/image40.png"/><Relationship Id="rId6" Type="http://schemas.openxmlformats.org/officeDocument/2006/relationships/image" Target="../media/image48.png"/><Relationship Id="rId7" Type="http://schemas.openxmlformats.org/officeDocument/2006/relationships/image" Target="../media/image42.png"/><Relationship Id="rId8" Type="http://schemas.openxmlformats.org/officeDocument/2006/relationships/hyperlink" Target="mailto:info@globias.or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 txBox="1"/>
          <p:nvPr>
            <p:ph type="ctrTitle"/>
          </p:nvPr>
        </p:nvSpPr>
        <p:spPr>
          <a:xfrm>
            <a:off x="207372" y="360404"/>
            <a:ext cx="8520600" cy="232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lang="de-DE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GloBIAS</a:t>
            </a:r>
            <a:br>
              <a:rPr lang="de-DE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r>
              <a:rPr lang="de-DE" sz="3300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Global BioImage Analysts’ society</a:t>
            </a:r>
            <a:endParaRPr/>
          </a:p>
        </p:txBody>
      </p:sp>
      <p:pic>
        <p:nvPicPr>
          <p:cNvPr id="49" name="Google Shape;4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750" y="4211550"/>
            <a:ext cx="876775" cy="8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"/>
          <p:cNvSpPr/>
          <p:nvPr/>
        </p:nvSpPr>
        <p:spPr>
          <a:xfrm>
            <a:off x="0" y="0"/>
            <a:ext cx="2461260" cy="15316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" name="Google Shape;5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065" y="111785"/>
            <a:ext cx="2119887" cy="1618491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"/>
          <p:cNvSpPr txBox="1"/>
          <p:nvPr/>
        </p:nvSpPr>
        <p:spPr>
          <a:xfrm>
            <a:off x="1946550" y="2736225"/>
            <a:ext cx="5250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DE" sz="1600" u="none" cap="none" strike="noStrike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a non-profit association for BioImage Analysts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2583000" y="3571775"/>
            <a:ext cx="39780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Rocco D’Antuono</a:t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Crick Advanced Light Microscopy STP</a:t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The Francis Crick Institute, London (UK)</a:t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4" name="Google Shape;54;p1"/>
          <p:cNvSpPr txBox="1"/>
          <p:nvPr/>
        </p:nvSpPr>
        <p:spPr>
          <a:xfrm>
            <a:off x="2472750" y="4719025"/>
            <a:ext cx="419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DE" sz="12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BioimagingUK  Meeting, mmc, Manchester, 30 June 2025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43200" y="225763"/>
            <a:ext cx="1829729" cy="822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13503" y="89828"/>
            <a:ext cx="1074973" cy="109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60813" y="225772"/>
            <a:ext cx="1710050" cy="82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- initiative</a:t>
            </a:r>
            <a:endParaRPr/>
          </a:p>
        </p:txBody>
      </p:sp>
      <p:sp>
        <p:nvSpPr>
          <p:cNvPr id="63" name="Google Shape;63;p29"/>
          <p:cNvSpPr txBox="1"/>
          <p:nvPr>
            <p:ph idx="1" type="body"/>
          </p:nvPr>
        </p:nvSpPr>
        <p:spPr>
          <a:xfrm>
            <a:off x="311150" y="849313"/>
            <a:ext cx="8050722" cy="3719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GloBIAS aims to pursue </a:t>
            </a:r>
            <a:r>
              <a:rPr b="1" lang="de-DE"/>
              <a:t>worldwide</a:t>
            </a:r>
            <a:r>
              <a:rPr lang="de-DE"/>
              <a:t> the activities promoting Bioimage analysis that were started by NEUBIAS - Network of European Bioimage Analysts 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GloBIAS aims to provide the BioImage Analysts’ community with a sustainable base through a </a:t>
            </a:r>
            <a:r>
              <a:rPr b="1" lang="de-DE"/>
              <a:t>formal scientific society</a:t>
            </a:r>
            <a:endParaRPr b="1"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/>
              <a:t>Supported by a grant of the Chan Zuckerberg Initiative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e-DE" sz="1200"/>
              <a:t>part of Advancing Imaging Through Collaborative Projects</a:t>
            </a:r>
            <a:endParaRPr sz="12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e-DE" sz="1200"/>
              <a:t>hosted by German BioImaging </a:t>
            </a:r>
            <a:endParaRPr sz="1200"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de-DE" sz="1200"/>
              <a:t>financed until December 2025</a:t>
            </a:r>
            <a:endParaRPr sz="1200"/>
          </a:p>
        </p:txBody>
      </p:sp>
      <p:pic>
        <p:nvPicPr>
          <p:cNvPr id="64" name="Google Shape;6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7350" y="4382975"/>
            <a:ext cx="2174845" cy="70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01700" y="1557900"/>
            <a:ext cx="1413325" cy="75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66" y="4382967"/>
            <a:ext cx="705364" cy="705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– contributors</a:t>
            </a:r>
            <a:endParaRPr/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1660" y="1407612"/>
            <a:ext cx="976324" cy="125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1634" y="1470873"/>
            <a:ext cx="3029476" cy="296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32046" y="1425975"/>
            <a:ext cx="1229525" cy="122557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"/>
          <p:cNvSpPr txBox="1"/>
          <p:nvPr/>
        </p:nvSpPr>
        <p:spPr>
          <a:xfrm>
            <a:off x="923318" y="1042173"/>
            <a:ext cx="203600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Steering committee 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4119783" y="1042174"/>
            <a:ext cx="12540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SC advisors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5937848" y="1042174"/>
            <a:ext cx="196394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DE" sz="14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Community Manager</a:t>
            </a:r>
            <a:endParaRPr b="0" i="0" sz="14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1990783" y="4587761"/>
            <a:ext cx="37141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DE" sz="1800" u="none" cap="none" strike="noStrike">
                <a:solidFill>
                  <a:srgbClr val="0D57A1"/>
                </a:solidFill>
                <a:latin typeface="Quicksand"/>
                <a:ea typeface="Quicksand"/>
                <a:cs typeface="Quicksand"/>
                <a:sym typeface="Quicksand"/>
              </a:rPr>
              <a:t>&gt; 56 volunteers at workgroups </a:t>
            </a:r>
            <a:endParaRPr b="1" i="0" sz="1800" u="none" cap="none" strike="noStrike">
              <a:solidFill>
                <a:srgbClr val="0D57A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9" name="Google Shape;79;p2"/>
          <p:cNvGrpSpPr/>
          <p:nvPr/>
        </p:nvGrpSpPr>
        <p:grpSpPr>
          <a:xfrm>
            <a:off x="3843302" y="3019892"/>
            <a:ext cx="3714218" cy="1463957"/>
            <a:chOff x="3927884" y="3149439"/>
            <a:chExt cx="3458625" cy="1321261"/>
          </a:xfrm>
        </p:grpSpPr>
        <p:pic>
          <p:nvPicPr>
            <p:cNvPr id="80" name="Google Shape;80;p2"/>
            <p:cNvPicPr preferRelativeResize="0"/>
            <p:nvPr/>
          </p:nvPicPr>
          <p:blipFill rotWithShape="1">
            <a:blip r:embed="rId6">
              <a:alphaModFix/>
            </a:blip>
            <a:srcRect b="50201" l="4559" r="6623" t="35378"/>
            <a:stretch/>
          </p:blipFill>
          <p:spPr>
            <a:xfrm>
              <a:off x="4126157" y="3149439"/>
              <a:ext cx="3169804" cy="385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" name="Google Shape;81;p2"/>
            <p:cNvSpPr txBox="1"/>
            <p:nvPr/>
          </p:nvSpPr>
          <p:spPr>
            <a:xfrm>
              <a:off x="3927884" y="3490801"/>
              <a:ext cx="938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Nicole Sal</a:t>
              </a:r>
              <a:r>
                <a:rPr lang="de-DE" sz="500">
                  <a:latin typeface="Quicksand"/>
                  <a:ea typeface="Quicksand"/>
                  <a:cs typeface="Quicksand"/>
                  <a:sym typeface="Quicksand"/>
                </a:rPr>
                <a:t>gad</a:t>
              </a: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o Cortes (Chile)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 txBox="1"/>
            <p:nvPr/>
          </p:nvSpPr>
          <p:spPr>
            <a:xfrm>
              <a:off x="5121821" y="3490807"/>
              <a:ext cx="591900" cy="29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Libert Brice Tonfack (Cameron)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 txBox="1"/>
            <p:nvPr/>
          </p:nvSpPr>
          <p:spPr>
            <a:xfrm>
              <a:off x="4516584" y="3490801"/>
              <a:ext cx="824100" cy="29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Paul Hernandez-Herrera (Mexico)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 txBox="1"/>
            <p:nvPr/>
          </p:nvSpPr>
          <p:spPr>
            <a:xfrm>
              <a:off x="5673119" y="3490807"/>
              <a:ext cx="5334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Wu Ya Jun (Singapore)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 txBox="1"/>
            <p:nvPr/>
          </p:nvSpPr>
          <p:spPr>
            <a:xfrm>
              <a:off x="6057534" y="3490801"/>
              <a:ext cx="761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Cesar Valades Cruz (China)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 txBox="1"/>
            <p:nvPr/>
          </p:nvSpPr>
          <p:spPr>
            <a:xfrm>
              <a:off x="6625409" y="3490801"/>
              <a:ext cx="761100" cy="29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Caterina Fuste-Barceló (Spain)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 txBox="1"/>
            <p:nvPr/>
          </p:nvSpPr>
          <p:spPr>
            <a:xfrm>
              <a:off x="4104160" y="4179100"/>
              <a:ext cx="533400" cy="29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Melodie Ambroset (France)</a:t>
              </a:r>
              <a:endParaRPr b="0" i="0" sz="11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88" name="Google Shape;88;p2"/>
            <p:cNvSpPr txBox="1"/>
            <p:nvPr/>
          </p:nvSpPr>
          <p:spPr>
            <a:xfrm>
              <a:off x="4406447" y="4179101"/>
              <a:ext cx="8712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Rensu Petrus Theart (South Africa)</a:t>
              </a:r>
              <a:endParaRPr b="0" i="0" sz="11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89" name="Google Shape;89;p2"/>
            <p:cNvSpPr txBox="1"/>
            <p:nvPr/>
          </p:nvSpPr>
          <p:spPr>
            <a:xfrm>
              <a:off x="5073384" y="4174854"/>
              <a:ext cx="621300" cy="29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Bruno Schuty</a:t>
              </a:r>
              <a:r>
                <a:rPr lang="de-DE" sz="500">
                  <a:latin typeface="Quicksand"/>
                  <a:ea typeface="Quicksand"/>
                  <a:cs typeface="Quicksand"/>
                  <a:sym typeface="Quicksand"/>
                </a:rPr>
                <a:t> </a:t>
              </a: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Teske (Uruguay)</a:t>
              </a:r>
              <a:endParaRPr b="0" i="0" sz="11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90" name="Google Shape;90;p2"/>
            <p:cNvSpPr txBox="1"/>
            <p:nvPr/>
          </p:nvSpPr>
          <p:spPr>
            <a:xfrm>
              <a:off x="5700088" y="4179100"/>
              <a:ext cx="5334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Kota Miura (Japan)</a:t>
              </a:r>
              <a:endParaRPr b="0" i="0" sz="11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91" name="Google Shape;91;p2"/>
            <p:cNvSpPr txBox="1"/>
            <p:nvPr/>
          </p:nvSpPr>
          <p:spPr>
            <a:xfrm>
              <a:off x="6130609" y="4179039"/>
              <a:ext cx="6417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Shao-Chun Hsu (Taiwan)</a:t>
              </a:r>
              <a:endParaRPr b="0" i="0" sz="11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92" name="Google Shape;92;p2"/>
            <p:cNvSpPr txBox="1"/>
            <p:nvPr/>
          </p:nvSpPr>
          <p:spPr>
            <a:xfrm>
              <a:off x="6632359" y="4179101"/>
              <a:ext cx="7344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r>
                <a:rPr b="0" i="0" lang="de-DE" sz="500" u="none" cap="none" strike="noStrike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Haydee Hernandez Avina (Mexico)</a:t>
              </a:r>
              <a:endParaRPr b="0" i="0" sz="11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pic>
          <p:nvPicPr>
            <p:cNvPr id="93" name="Google Shape;93;p2"/>
            <p:cNvPicPr preferRelativeResize="0"/>
            <p:nvPr/>
          </p:nvPicPr>
          <p:blipFill rotWithShape="1">
            <a:blip r:embed="rId7">
              <a:alphaModFix/>
            </a:blip>
            <a:srcRect b="22433" l="4926" r="6260" t="63145"/>
            <a:stretch/>
          </p:blipFill>
          <p:spPr>
            <a:xfrm>
              <a:off x="4129915" y="3835440"/>
              <a:ext cx="3169802" cy="38598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" name="Google Shape;94;p2"/>
          <p:cNvSpPr txBox="1"/>
          <p:nvPr/>
        </p:nvSpPr>
        <p:spPr>
          <a:xfrm>
            <a:off x="4408600" y="2703425"/>
            <a:ext cx="2583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DE" sz="12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GloBIAS Fellows (“Ambassadors”)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581" y="1470874"/>
            <a:ext cx="3029476" cy="296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– Global BioImage Analysts‘ Society </a:t>
            </a:r>
            <a:endParaRPr/>
          </a:p>
        </p:txBody>
      </p:sp>
      <p:sp>
        <p:nvSpPr>
          <p:cNvPr id="101" name="Google Shape;101;p7"/>
          <p:cNvSpPr txBox="1"/>
          <p:nvPr>
            <p:ph idx="1" type="body"/>
          </p:nvPr>
        </p:nvSpPr>
        <p:spPr>
          <a:xfrm>
            <a:off x="311150" y="849313"/>
            <a:ext cx="7768925" cy="37195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D57A1"/>
                </a:solidFill>
              </a:rPr>
              <a:t>Legal association to </a:t>
            </a:r>
            <a:r>
              <a:rPr b="1" lang="de-DE">
                <a:solidFill>
                  <a:srgbClr val="0D57A1"/>
                </a:solidFill>
              </a:rPr>
              <a:t>promote BioImage Analysis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400"/>
              <a:buChar char="○"/>
            </a:pP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Verein zur Förderung der Bio-Image Analyse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400"/>
              <a:buChar char="○"/>
            </a:pP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registered not-for-profit association (ZVR-Zahl 1485981412)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400"/>
              <a:buChar char="○"/>
            </a:pP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registered in October in 2024 in Klosterneuburg, Austria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400"/>
              <a:buChar char="○"/>
            </a:pP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self-sustained association with membership fees and community activities</a:t>
            </a:r>
            <a:endParaRPr/>
          </a:p>
          <a:p>
            <a:pPr indent="0" lvl="0" marL="11430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D57A1"/>
                </a:solidFill>
              </a:rPr>
              <a:t>The association aims to establish a </a:t>
            </a:r>
            <a:r>
              <a:rPr b="1" lang="de-DE">
                <a:solidFill>
                  <a:srgbClr val="0D57A1"/>
                </a:solidFill>
              </a:rPr>
              <a:t>scientific society </a:t>
            </a:r>
            <a:r>
              <a:rPr lang="de-DE">
                <a:solidFill>
                  <a:srgbClr val="0D57A1"/>
                </a:solidFill>
              </a:rPr>
              <a:t>to connect the global community of professionals working in or applying bioimage analysis</a:t>
            </a:r>
            <a:endParaRPr>
              <a:solidFill>
                <a:srgbClr val="0D57A1"/>
              </a:solidFill>
            </a:endParaRPr>
          </a:p>
          <a:p>
            <a:pPr indent="0" lvl="0" marL="11430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ts val="1800"/>
              <a:buNone/>
            </a:pPr>
            <a:r>
              <a:rPr b="1" lang="de-DE">
                <a:solidFill>
                  <a:srgbClr val="0D57A1"/>
                </a:solidFill>
              </a:rPr>
              <a:t>Membership</a:t>
            </a:r>
            <a:r>
              <a:rPr lang="de-DE">
                <a:solidFill>
                  <a:srgbClr val="0D57A1"/>
                </a:solidFill>
              </a:rPr>
              <a:t> is open to individuals and legal entities - already 42 members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400"/>
              <a:buChar char="○"/>
            </a:pP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Ordinary member </a:t>
            </a:r>
            <a:r>
              <a:rPr b="1" lang="de-DE" sz="1200">
                <a:latin typeface="Quicksand"/>
                <a:ea typeface="Quicksand"/>
                <a:cs typeface="Quicksand"/>
                <a:sym typeface="Quicksand"/>
              </a:rPr>
              <a:t>€100 </a:t>
            </a: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(full) - </a:t>
            </a:r>
            <a:r>
              <a:rPr b="1" lang="de-DE" sz="1200">
                <a:latin typeface="Quicksand"/>
                <a:ea typeface="Quicksand"/>
                <a:cs typeface="Quicksand"/>
                <a:sym typeface="Quicksand"/>
              </a:rPr>
              <a:t>€50 </a:t>
            </a: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(students &amp; *LIC)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400"/>
              <a:buChar char="○"/>
            </a:pPr>
            <a:r>
              <a:rPr lang="de-DE" sz="1200">
                <a:latin typeface="Quicksand"/>
                <a:ea typeface="Quicksand"/>
                <a:cs typeface="Quicksand"/>
                <a:sym typeface="Quicksand"/>
              </a:rPr>
              <a:t>Extraordinary supporting members – </a:t>
            </a:r>
            <a:r>
              <a:rPr b="1" lang="de-DE" sz="1200">
                <a:latin typeface="Quicksand"/>
                <a:ea typeface="Quicksand"/>
                <a:cs typeface="Quicksand"/>
                <a:sym typeface="Quicksand"/>
              </a:rPr>
              <a:t>€1000-5000</a:t>
            </a:r>
            <a:endParaRPr/>
          </a:p>
          <a:p>
            <a:pPr indent="0" lvl="0" marL="1143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D57A1"/>
                </a:solidFill>
              </a:rPr>
              <a:t>First General Assembly in June 2025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02" name="Google Shape;10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8959" y="3486646"/>
            <a:ext cx="2300746" cy="1423686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7"/>
          <p:cNvSpPr txBox="1"/>
          <p:nvPr/>
        </p:nvSpPr>
        <p:spPr>
          <a:xfrm>
            <a:off x="487680" y="4849371"/>
            <a:ext cx="2558714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DE" sz="8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*LIC – Low-income country according World Bank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9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Society – Main missions</a:t>
            </a:r>
            <a:endParaRPr/>
          </a:p>
        </p:txBody>
      </p:sp>
      <p:sp>
        <p:nvSpPr>
          <p:cNvPr id="109" name="Google Shape;109;p9"/>
          <p:cNvSpPr txBox="1"/>
          <p:nvPr>
            <p:ph idx="1" type="body"/>
          </p:nvPr>
        </p:nvSpPr>
        <p:spPr>
          <a:xfrm>
            <a:off x="0" y="849750"/>
            <a:ext cx="8832300" cy="37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Advance Quantitative Bioimage Analysis</a:t>
            </a:r>
            <a:br>
              <a:rPr lang="de-DE"/>
            </a:br>
            <a:r>
              <a:rPr lang="de-DE" sz="1200"/>
              <a:t>Enhance methods for measuring biological systems using image data.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Promote Collaboration &amp; Standards</a:t>
            </a:r>
            <a:br>
              <a:rPr lang="de-DE"/>
            </a:br>
            <a:r>
              <a:rPr lang="de-DE" sz="1200"/>
              <a:t>Foster knowledge exchange, tool development, and best practices.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Develop Comprehensive Educational Resources</a:t>
            </a:r>
            <a:br>
              <a:rPr lang="de-DE"/>
            </a:br>
            <a:r>
              <a:rPr lang="de-DE" sz="1200"/>
              <a:t>Provide high-quality, accessible training for all skill levels.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Support Professional Development</a:t>
            </a:r>
            <a:br>
              <a:rPr lang="de-DE"/>
            </a:br>
            <a:r>
              <a:rPr lang="de-DE" sz="1200"/>
              <a:t>Enable networking and career growth through events and initiatives.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Address Emerging Challenges </a:t>
            </a:r>
            <a:r>
              <a:rPr b="0" i="0" lang="de-DE" sz="1600" u="none" strike="noStrike">
                <a:solidFill>
                  <a:srgbClr val="0D57A1"/>
                </a:solidFill>
                <a:latin typeface="Quicksand"/>
                <a:ea typeface="Quicksand"/>
                <a:cs typeface="Quicksand"/>
                <a:sym typeface="Quicksand"/>
              </a:rPr>
              <a:t>in Bioimage Analysis </a:t>
            </a:r>
            <a:br>
              <a:rPr lang="de-DE"/>
            </a:br>
            <a:r>
              <a:rPr lang="de-DE" sz="1200"/>
              <a:t>Respond proactively to new opportunities and issues in the field.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Establish Career Pathways for Bioimage Analysts</a:t>
            </a:r>
            <a:br>
              <a:rPr lang="de-DE"/>
            </a:br>
            <a:r>
              <a:rPr lang="de-DE" sz="1200"/>
              <a:t>Advocate for formal recognition and structured career development.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Leverage Interdisciplinary Expertise</a:t>
            </a:r>
            <a:br>
              <a:rPr lang="de-DE"/>
            </a:br>
            <a:r>
              <a:rPr lang="de-DE" sz="1200"/>
              <a:t>Embrace diverse backgrounds while addressing related challenges.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10" name="Google Shape;11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4700" y="759100"/>
            <a:ext cx="3649300" cy="117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9"/>
          <p:cNvSpPr txBox="1"/>
          <p:nvPr/>
        </p:nvSpPr>
        <p:spPr>
          <a:xfrm>
            <a:off x="5494700" y="2005900"/>
            <a:ext cx="276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DE" sz="8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Corbat, Walther, Rodriguez de la Ballina, et al, manuscript under submission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0" y="0"/>
            <a:ext cx="2461260" cy="15316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5344883" y="2790456"/>
            <a:ext cx="2890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de-DE" sz="1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1</a:t>
            </a:r>
            <a:r>
              <a:rPr b="0" baseline="30000" i="0" lang="de-DE" sz="1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</a:t>
            </a:r>
            <a:r>
              <a:rPr b="0" i="0" lang="de-DE" sz="10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GloBIAS in-person workshop in Sweden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 alt text provided for this image" id="118" name="Google Shape;1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3960" y="1059138"/>
            <a:ext cx="2592703" cy="1731318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– workgroups</a:t>
            </a:r>
            <a:endParaRPr/>
          </a:p>
        </p:txBody>
      </p:sp>
      <p:sp>
        <p:nvSpPr>
          <p:cNvPr id="120" name="Google Shape;120;p3"/>
          <p:cNvSpPr txBox="1"/>
          <p:nvPr>
            <p:ph idx="1" type="body"/>
          </p:nvPr>
        </p:nvSpPr>
        <p:spPr>
          <a:xfrm>
            <a:off x="25025" y="849750"/>
            <a:ext cx="5696400" cy="37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i="0" lang="de-DE" sz="1600" u="none" cap="none" strike="noStrike">
                <a:solidFill>
                  <a:srgbClr val="0D57A1"/>
                </a:solidFill>
              </a:rPr>
              <a:t>Teaching and Education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leads: Christian Tischer (EMBL, Heidelberg, Germany), Beth Cimini (Broad Institute, Cambridge, USA)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Communication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lead: Paula Sampaio (i3S, Porto, Portugal)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Survey 2024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lead: Robert Haase (Scads.AI, Leipzig), Agustin Corbat (SciLife Lab, </a:t>
            </a:r>
            <a:r>
              <a:rPr lang="de-DE" sz="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Upsala</a:t>
            </a: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Society Implementation group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lead: Christa Walther (German BioImaging, Aachen/Sheffield)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Workshop 2024 (closed)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leads: </a:t>
            </a: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Julia Fernandez-Rodriguez</a:t>
            </a: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 (University of Gothenburg, Sweden)</a:t>
            </a:r>
            <a:r>
              <a:rPr lang="de-DE" sz="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, Christa Walther (GloBIAS)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BIA Conference</a:t>
            </a:r>
            <a:r>
              <a:rPr lang="de-DE">
                <a:solidFill>
                  <a:srgbClr val="0D57A1"/>
                </a:solidFill>
              </a:rPr>
              <a:t> 2025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lead: </a:t>
            </a: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Kota Miura</a:t>
            </a: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 (freelance, Japan)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Publications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leads: Kota Miura (freelance, Japan), Rocco D</a:t>
            </a:r>
            <a:r>
              <a:rPr lang="de-DE" sz="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’Antuono (Francis Crick Institute)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73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HPC and cloud computing for image analysis</a:t>
            </a:r>
            <a:endParaRPr>
              <a:solidFill>
                <a:srgbClr val="0D57A1"/>
              </a:solidFill>
            </a:endParaRPr>
          </a:p>
          <a:p>
            <a:pPr indent="0" lvl="1" marL="596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81"/>
              <a:buFont typeface="Arial"/>
              <a:buNone/>
            </a:pP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lead: Tatiana Woller (KU Leuven, Belgium), Nicholas Condon (University of </a:t>
            </a:r>
            <a:r>
              <a:rPr lang="de-DE" sz="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Queensland</a:t>
            </a:r>
            <a:r>
              <a:rPr b="0" i="0" lang="de-DE" sz="8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, Australia)</a:t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>
            <p:ph idx="1" type="body"/>
          </p:nvPr>
        </p:nvSpPr>
        <p:spPr>
          <a:xfrm>
            <a:off x="186775" y="849300"/>
            <a:ext cx="6245100" cy="41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000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Identity and Website </a:t>
            </a:r>
            <a:br>
              <a:rPr lang="de-DE">
                <a:solidFill>
                  <a:srgbClr val="0D57A1"/>
                </a:solidFill>
              </a:rPr>
            </a:br>
            <a:r>
              <a:rPr lang="de-DE" sz="1050"/>
              <a:t>https://www.globias.org</a:t>
            </a:r>
            <a:endParaRPr/>
          </a:p>
          <a:p>
            <a:pPr indent="-285750" lvl="0" marL="4000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Survey of BioImage Analysts worldwide </a:t>
            </a:r>
            <a:br>
              <a:rPr lang="de-DE"/>
            </a:br>
            <a:r>
              <a:rPr lang="de-DE" sz="1050"/>
              <a:t>publication in progress</a:t>
            </a:r>
            <a:endParaRPr sz="1100"/>
          </a:p>
          <a:p>
            <a:pPr indent="-285750" lvl="0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Interaction with international networks</a:t>
            </a:r>
            <a:br>
              <a:rPr lang="de-DE"/>
            </a:br>
            <a:r>
              <a:rPr lang="de-DE" sz="1000"/>
              <a:t>e.g. BINA, UK BioImaging, Labi, ABIC, Euro-Bioimaging… </a:t>
            </a:r>
            <a:endParaRPr/>
          </a:p>
          <a:p>
            <a:pPr indent="-285750" lvl="0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W</a:t>
            </a:r>
            <a:r>
              <a:rPr lang="de-DE">
                <a:solidFill>
                  <a:srgbClr val="0D57A1"/>
                </a:solidFill>
              </a:rPr>
              <a:t>orkshop and Conference (2024 and 2025) </a:t>
            </a:r>
            <a:br>
              <a:rPr lang="de-DE"/>
            </a:br>
            <a:r>
              <a:rPr lang="de-DE" sz="1000"/>
              <a:t>November 2024 (Sweden) and October 2025 (Japan)</a:t>
            </a:r>
            <a:endParaRPr/>
          </a:p>
          <a:p>
            <a:pPr indent="-285750" lvl="0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Regular online and in-person events </a:t>
            </a:r>
            <a:br>
              <a:rPr lang="de-DE"/>
            </a:br>
            <a:r>
              <a:rPr lang="de-DE" sz="1000"/>
              <a:t>workgroup meetings, monthly webinars, </a:t>
            </a:r>
            <a:r>
              <a:rPr lang="de-DE" sz="1000"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GloBIAS Free Help session</a:t>
            </a:r>
            <a:r>
              <a:rPr lang="de-DE" sz="1000"/>
              <a:t>s</a:t>
            </a:r>
            <a:endParaRPr/>
          </a:p>
          <a:p>
            <a:pPr indent="-285750" lvl="0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YouTube channel</a:t>
            </a:r>
            <a:br>
              <a:rPr lang="de-DE">
                <a:solidFill>
                  <a:srgbClr val="0D57A1"/>
                </a:solidFill>
              </a:rPr>
            </a:br>
            <a:r>
              <a:rPr lang="de-DE" sz="1000"/>
              <a:t>31 videos, </a:t>
            </a:r>
            <a:r>
              <a:rPr lang="de-DE" sz="1000" u="sng">
                <a:solidFill>
                  <a:schemeClr val="hlink"/>
                </a:solidFill>
                <a:hlinkClick r:id="rId3"/>
              </a:rPr>
              <a:t>https://www.youtube.com/@globias</a:t>
            </a:r>
            <a:r>
              <a:rPr lang="de-DE" sz="1000"/>
              <a:t> </a:t>
            </a:r>
            <a:endParaRPr/>
          </a:p>
          <a:p>
            <a:pPr indent="-285750" lvl="0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Publication of materials </a:t>
            </a:r>
            <a:br>
              <a:rPr lang="de-DE">
                <a:solidFill>
                  <a:srgbClr val="0D57A1"/>
                </a:solidFill>
              </a:rPr>
            </a:br>
            <a:r>
              <a:rPr lang="de-DE" sz="1000"/>
              <a:t>webinars have follow-up in Image.sc, Zenodo report of workshop, blog series, </a:t>
            </a:r>
            <a:br>
              <a:rPr lang="de-DE" sz="1000"/>
            </a:br>
            <a:r>
              <a:rPr lang="de-DE" sz="1000"/>
              <a:t>bi-monthly newsletter, data carpentries – updated curriculum,…</a:t>
            </a:r>
            <a:endParaRPr/>
          </a:p>
          <a:p>
            <a:pPr indent="-285750" lvl="0" marL="4000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b="0" i="0" lang="de-DE" sz="1600" u="none" cap="none" strike="noStrike">
                <a:solidFill>
                  <a:srgbClr val="0D57A1"/>
                </a:solidFill>
                <a:latin typeface="Quicksand"/>
                <a:ea typeface="Quicksand"/>
                <a:cs typeface="Quicksand"/>
                <a:sym typeface="Quicksand"/>
              </a:rPr>
              <a:t>Found a not-for-profit association for BioImage Analysts’ </a:t>
            </a:r>
            <a:br>
              <a:rPr b="0" i="0" lang="de-DE" sz="1600" u="none" cap="none" strike="noStrike">
                <a:solidFill>
                  <a:srgbClr val="0D57A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0" i="0" lang="de-DE" sz="1000" u="none" cap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registered Oct 2024, Austria</a:t>
            </a:r>
            <a:endParaRPr/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30128" y="2616592"/>
            <a:ext cx="1092819" cy="9448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6"/>
          <p:cNvGrpSpPr/>
          <p:nvPr/>
        </p:nvGrpSpPr>
        <p:grpSpPr>
          <a:xfrm>
            <a:off x="6596798" y="649088"/>
            <a:ext cx="1799812" cy="1192708"/>
            <a:chOff x="4385232" y="820274"/>
            <a:chExt cx="1799812" cy="1192708"/>
          </a:xfrm>
        </p:grpSpPr>
        <p:pic>
          <p:nvPicPr>
            <p:cNvPr id="128" name="Google Shape;128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85232" y="991249"/>
              <a:ext cx="1799812" cy="10217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6"/>
            <p:cNvSpPr txBox="1"/>
            <p:nvPr/>
          </p:nvSpPr>
          <p:spPr>
            <a:xfrm>
              <a:off x="4690670" y="820274"/>
              <a:ext cx="1252515" cy="200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de-DE" sz="7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Community Needs Survey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" name="Google Shape;130;p6"/>
          <p:cNvGrpSpPr/>
          <p:nvPr/>
        </p:nvGrpSpPr>
        <p:grpSpPr>
          <a:xfrm>
            <a:off x="5331522" y="1951417"/>
            <a:ext cx="2747133" cy="495269"/>
            <a:chOff x="3812042" y="2622664"/>
            <a:chExt cx="3025144" cy="545390"/>
          </a:xfrm>
        </p:grpSpPr>
        <p:pic>
          <p:nvPicPr>
            <p:cNvPr id="131" name="Google Shape;131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812042" y="2929951"/>
              <a:ext cx="712977" cy="2154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Google Shape;132;p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818693" y="2624331"/>
              <a:ext cx="712977" cy="2094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639468" y="2942018"/>
              <a:ext cx="594314" cy="2026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339924" y="2922524"/>
              <a:ext cx="683847" cy="2455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Google Shape;135;p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5351869" y="2628940"/>
              <a:ext cx="659959" cy="2209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Google Shape;136;p6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4617974" y="2622664"/>
              <a:ext cx="683846" cy="2272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Google Shape;137;p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096888" y="2939857"/>
              <a:ext cx="702607" cy="2281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frican BioImaging Consortium Logo" id="138" name="Google Shape;138;p6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6059200" y="2652287"/>
              <a:ext cx="777986" cy="2413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" name="Google Shape;139;p6"/>
          <p:cNvSpPr txBox="1"/>
          <p:nvPr>
            <p:ph type="title"/>
          </p:nvPr>
        </p:nvSpPr>
        <p:spPr>
          <a:xfrm>
            <a:off x="311150" y="185738"/>
            <a:ext cx="8521700" cy="5730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– achievements</a:t>
            </a:r>
            <a:endParaRPr/>
          </a:p>
        </p:txBody>
      </p:sp>
      <p:pic>
        <p:nvPicPr>
          <p:cNvPr id="140" name="Google Shape;140;p6"/>
          <p:cNvPicPr preferRelativeResize="0"/>
          <p:nvPr/>
        </p:nvPicPr>
        <p:blipFill rotWithShape="1">
          <a:blip r:embed="rId14">
            <a:alphaModFix/>
          </a:blip>
          <a:srcRect b="5964" l="10483" r="11581" t="5234"/>
          <a:stretch/>
        </p:blipFill>
        <p:spPr>
          <a:xfrm>
            <a:off x="5338113" y="649087"/>
            <a:ext cx="712276" cy="117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5981629" y="2720065"/>
            <a:ext cx="607443" cy="611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211853" y="4320468"/>
            <a:ext cx="1148180" cy="588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211853" y="4320468"/>
            <a:ext cx="1148180" cy="5883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6b6de5ab90_0_5"/>
          <p:cNvSpPr txBox="1"/>
          <p:nvPr>
            <p:ph idx="1" type="body"/>
          </p:nvPr>
        </p:nvSpPr>
        <p:spPr>
          <a:xfrm>
            <a:off x="186775" y="620700"/>
            <a:ext cx="5799000" cy="7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000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Char char="•"/>
            </a:pPr>
            <a:r>
              <a:rPr lang="de-DE">
                <a:solidFill>
                  <a:srgbClr val="0D57A1"/>
                </a:solidFill>
              </a:rPr>
              <a:t>Identity and Website </a:t>
            </a:r>
            <a:br>
              <a:rPr lang="de-DE">
                <a:solidFill>
                  <a:srgbClr val="0D57A1"/>
                </a:solidFill>
              </a:rPr>
            </a:br>
            <a:r>
              <a:rPr lang="de-DE" sz="1050"/>
              <a:t>https://www.globias.org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6b6de5ab90_0_5"/>
          <p:cNvSpPr txBox="1"/>
          <p:nvPr>
            <p:ph type="title"/>
          </p:nvPr>
        </p:nvSpPr>
        <p:spPr>
          <a:xfrm>
            <a:off x="311150" y="185738"/>
            <a:ext cx="8521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– achievements</a:t>
            </a:r>
            <a:endParaRPr/>
          </a:p>
        </p:txBody>
      </p:sp>
      <p:sp>
        <p:nvSpPr>
          <p:cNvPr id="150" name="Google Shape;150;g36b6de5ab90_0_5"/>
          <p:cNvSpPr txBox="1"/>
          <p:nvPr/>
        </p:nvSpPr>
        <p:spPr>
          <a:xfrm>
            <a:off x="111100" y="1152475"/>
            <a:ext cx="7480500" cy="3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600" u="sng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49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73683"/>
              <a:buChar char="●"/>
            </a:pPr>
            <a:r>
              <a:rPr lang="de-DE" sz="76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GloBIAS maintains databases</a:t>
            </a:r>
            <a:r>
              <a:rPr lang="de-DE" sz="4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 (links below) of people who wish to be publicly listed as </a:t>
            </a:r>
            <a:r>
              <a:rPr b="1" lang="de-DE" sz="4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bioimage analysts</a:t>
            </a:r>
            <a:r>
              <a:rPr lang="de-DE" sz="4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 or as </a:t>
            </a:r>
            <a:r>
              <a:rPr b="1" lang="de-DE" sz="4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bioimage analysis trainer</a:t>
            </a:r>
            <a:r>
              <a:rPr lang="de-DE" sz="4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 in our global registry. </a:t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49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ct val="116666"/>
              <a:buChar char="●"/>
            </a:pPr>
            <a:r>
              <a:rPr lang="de-DE" sz="4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Registration form via link on the webpages: </a:t>
            </a:r>
            <a:r>
              <a:rPr lang="de-DE" sz="4800" u="sng">
                <a:solidFill>
                  <a:srgbClr val="0097A7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https://www.globias.org/resources/database-registry-form</a:t>
            </a:r>
            <a:r>
              <a:rPr lang="de-DE" sz="48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. </a:t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97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51" name="Google Shape;151;g36b6de5ab90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400" y="2055400"/>
            <a:ext cx="6735973" cy="238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6b6de5ab90_0_47"/>
          <p:cNvSpPr txBox="1"/>
          <p:nvPr>
            <p:ph idx="1" type="body"/>
          </p:nvPr>
        </p:nvSpPr>
        <p:spPr>
          <a:xfrm>
            <a:off x="186775" y="544500"/>
            <a:ext cx="5799000" cy="7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Regular online and in-person events </a:t>
            </a:r>
            <a:br>
              <a:rPr lang="de-DE"/>
            </a:br>
            <a:r>
              <a:rPr lang="de-DE" sz="1000"/>
              <a:t>workgroup meetings, monthly seminars, bi-monthly webinar, </a:t>
            </a:r>
            <a:r>
              <a:rPr lang="de-DE" sz="1000"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GloBIAS Free Help session</a:t>
            </a:r>
            <a:r>
              <a:rPr lang="de-DE" sz="1000"/>
              <a:t>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6b6de5ab90_0_47"/>
          <p:cNvSpPr txBox="1"/>
          <p:nvPr>
            <p:ph type="title"/>
          </p:nvPr>
        </p:nvSpPr>
        <p:spPr>
          <a:xfrm>
            <a:off x="311150" y="185738"/>
            <a:ext cx="8521800" cy="5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– achievements</a:t>
            </a:r>
            <a:endParaRPr/>
          </a:p>
        </p:txBody>
      </p:sp>
      <p:grpSp>
        <p:nvGrpSpPr>
          <p:cNvPr id="158" name="Google Shape;158;g36b6de5ab90_0_47"/>
          <p:cNvGrpSpPr/>
          <p:nvPr/>
        </p:nvGrpSpPr>
        <p:grpSpPr>
          <a:xfrm>
            <a:off x="145950" y="1181975"/>
            <a:ext cx="2565600" cy="3567285"/>
            <a:chOff x="863800" y="1397350"/>
            <a:chExt cx="2565600" cy="3567285"/>
          </a:xfrm>
        </p:grpSpPr>
        <p:pic>
          <p:nvPicPr>
            <p:cNvPr id="159" name="Google Shape;159;g36b6de5ab90_0_47" title="Screenshot_DataCarpentry_GloBIAS_2025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22000" y="2876550"/>
              <a:ext cx="2449200" cy="20880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g36b6de5ab90_0_47"/>
            <p:cNvSpPr txBox="1"/>
            <p:nvPr/>
          </p:nvSpPr>
          <p:spPr>
            <a:xfrm>
              <a:off x="863800" y="1397350"/>
              <a:ext cx="2565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de-DE">
                  <a:solidFill>
                    <a:schemeClr val="dk2"/>
                  </a:solidFill>
                  <a:latin typeface="Quicksand"/>
                  <a:ea typeface="Quicksand"/>
                  <a:cs typeface="Quicksand"/>
                  <a:sym typeface="Quicksand"/>
                </a:rPr>
                <a:t>update the Data Carpentry</a:t>
              </a:r>
              <a:endParaRPr b="1"/>
            </a:p>
          </p:txBody>
        </p:sp>
      </p:grpSp>
      <p:pic>
        <p:nvPicPr>
          <p:cNvPr id="161" name="Google Shape;161;g36b6de5ab90_0_47" title="Tereza_Belinova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900" y="1613925"/>
            <a:ext cx="999200" cy="10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36b6de5ab90_0_47" title="Marco_Dalla_Vecchia_profi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83400" y="1613925"/>
            <a:ext cx="999200" cy="100404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g36b6de5ab90_0_47"/>
          <p:cNvSpPr txBox="1"/>
          <p:nvPr/>
        </p:nvSpPr>
        <p:spPr>
          <a:xfrm>
            <a:off x="0" y="4693200"/>
            <a:ext cx="285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u="sng">
                <a:solidFill>
                  <a:schemeClr val="hlink"/>
                </a:solidFill>
                <a:hlinkClick r:id="rId6"/>
              </a:rPr>
              <a:t>https://github.com/GloBIAS-BioimageAnalysts/2025-04-07-GloBIASDataCarpentry-Workshop</a:t>
            </a:r>
            <a:r>
              <a:rPr lang="de-DE" sz="1000"/>
              <a:t> </a:t>
            </a:r>
            <a:endParaRPr sz="1000"/>
          </a:p>
        </p:txBody>
      </p:sp>
      <p:pic>
        <p:nvPicPr>
          <p:cNvPr id="164" name="Google Shape;164;g36b6de5ab90_0_47" title="Screenshot_CNR_GloBIA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56725" y="2693636"/>
            <a:ext cx="2105250" cy="186871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36b6de5ab90_0_47"/>
          <p:cNvSpPr txBox="1"/>
          <p:nvPr/>
        </p:nvSpPr>
        <p:spPr>
          <a:xfrm>
            <a:off x="3844763" y="1115100"/>
            <a:ext cx="221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de-DE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model Training Schools</a:t>
            </a:r>
            <a:endParaRPr b="1"/>
          </a:p>
        </p:txBody>
      </p:sp>
      <p:sp>
        <p:nvSpPr>
          <p:cNvPr id="166" name="Google Shape;166;g36b6de5ab90_0_47"/>
          <p:cNvSpPr txBox="1"/>
          <p:nvPr/>
        </p:nvSpPr>
        <p:spPr>
          <a:xfrm>
            <a:off x="3767800" y="4497000"/>
            <a:ext cx="2565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 u="sng">
                <a:solidFill>
                  <a:schemeClr val="hlink"/>
                </a:solidFill>
                <a:hlinkClick r:id="rId8"/>
              </a:rPr>
              <a:t>https://globias-bioimageanalysts.github.io/Fluorescence_image_analysis_workshop-GloBIAS_CNR_Naples_2025/</a:t>
            </a:r>
            <a:r>
              <a:rPr lang="de-DE" sz="1000"/>
              <a:t> </a:t>
            </a:r>
            <a:endParaRPr sz="1000"/>
          </a:p>
        </p:txBody>
      </p:sp>
      <p:pic>
        <p:nvPicPr>
          <p:cNvPr id="167" name="Google Shape;167;g36b6de5ab90_0_47" title="AnaStojoljkovic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54375" y="1471800"/>
            <a:ext cx="809289" cy="117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6b6de5ab90_0_47" title="Sebastian_Gonzalez_larger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32850" y="1463526"/>
            <a:ext cx="1698226" cy="117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g36b6de5ab90_0_47" title="Daniel_Waiger_larger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30300" y="1471800"/>
            <a:ext cx="1826386" cy="114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6b6de5ab90_0_66"/>
          <p:cNvSpPr txBox="1"/>
          <p:nvPr>
            <p:ph type="title"/>
          </p:nvPr>
        </p:nvSpPr>
        <p:spPr>
          <a:xfrm>
            <a:off x="0" y="186400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de-DE"/>
              <a:t>GloBIAS - activities on the horizon</a:t>
            </a:r>
            <a:endParaRPr/>
          </a:p>
        </p:txBody>
      </p:sp>
      <p:sp>
        <p:nvSpPr>
          <p:cNvPr id="175" name="Google Shape;175;g36b6de5ab90_0_66"/>
          <p:cNvSpPr txBox="1"/>
          <p:nvPr>
            <p:ph idx="1" type="body"/>
          </p:nvPr>
        </p:nvSpPr>
        <p:spPr>
          <a:xfrm>
            <a:off x="159300" y="849750"/>
            <a:ext cx="4800600" cy="6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de-DE"/>
              <a:t>Special Issue of</a:t>
            </a:r>
            <a:endParaRPr b="1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de-DE"/>
              <a:t>Journal of Microscopy</a:t>
            </a:r>
            <a:endParaRPr b="1"/>
          </a:p>
        </p:txBody>
      </p:sp>
      <p:pic>
        <p:nvPicPr>
          <p:cNvPr id="176" name="Google Shape;176;g36b6de5ab90_0_66" title="DAIM_JournalOfMicroscopy_special_issue_202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4775" y="1459350"/>
            <a:ext cx="2347075" cy="295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6b6de5ab90_0_66" title="BethCimini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8" y="1492075"/>
            <a:ext cx="917425" cy="9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36b6de5ab90_0_66" title="NicholasCondo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0836" y="1492075"/>
            <a:ext cx="917425" cy="901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36b6de5ab90_0_66" title="RoccoDAntuono.png"/>
          <p:cNvPicPr preferRelativeResize="0"/>
          <p:nvPr/>
        </p:nvPicPr>
        <p:blipFill rotWithShape="1">
          <a:blip r:embed="rId6">
            <a:alphaModFix/>
          </a:blip>
          <a:srcRect b="0" l="0" r="0" t="3633"/>
          <a:stretch/>
        </p:blipFill>
        <p:spPr>
          <a:xfrm>
            <a:off x="3478913" y="1485953"/>
            <a:ext cx="1034425" cy="98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36b6de5ab90_0_66"/>
          <p:cNvSpPr txBox="1"/>
          <p:nvPr/>
        </p:nvSpPr>
        <p:spPr>
          <a:xfrm>
            <a:off x="194275" y="2968675"/>
            <a:ext cx="4674000" cy="15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“</a:t>
            </a:r>
            <a:r>
              <a:rPr i="1"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High-Performance Computing and </a:t>
            </a:r>
            <a:endParaRPr i="1"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cloud- based solutions for bioimage analysis</a:t>
            </a: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” </a:t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collaboration between </a:t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GloBIAS HPC working group and DAIM-RMS</a:t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1" name="Google Shape;181;g36b6de5ab90_0_66"/>
          <p:cNvSpPr txBox="1"/>
          <p:nvPr/>
        </p:nvSpPr>
        <p:spPr>
          <a:xfrm>
            <a:off x="5054775" y="835300"/>
            <a:ext cx="23472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previous DAIM </a:t>
            </a:r>
            <a:endParaRPr sz="16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special issue</a:t>
            </a:r>
            <a:endParaRPr/>
          </a:p>
        </p:txBody>
      </p:sp>
      <p:sp>
        <p:nvSpPr>
          <p:cNvPr id="182" name="Google Shape;182;g36b6de5ab90_0_66"/>
          <p:cNvSpPr txBox="1"/>
          <p:nvPr/>
        </p:nvSpPr>
        <p:spPr>
          <a:xfrm>
            <a:off x="38600" y="2358375"/>
            <a:ext cx="1374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Beth Cimini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Broad Institute, USA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3" name="Google Shape;183;g36b6de5ab90_0_66"/>
          <p:cNvSpPr txBox="1"/>
          <p:nvPr/>
        </p:nvSpPr>
        <p:spPr>
          <a:xfrm>
            <a:off x="1413200" y="2358375"/>
            <a:ext cx="183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Nicholas Condon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University of Melbourne, AU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4" name="Google Shape;184;g36b6de5ab90_0_66"/>
          <p:cNvSpPr txBox="1"/>
          <p:nvPr/>
        </p:nvSpPr>
        <p:spPr>
          <a:xfrm>
            <a:off x="3156275" y="2358375"/>
            <a:ext cx="167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Rocco D’Antuono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Francis Crick Institute, UK</a:t>
            </a:r>
            <a:endParaRPr sz="1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5" name="Google Shape;185;g36b6de5ab90_0_66"/>
          <p:cNvSpPr txBox="1"/>
          <p:nvPr/>
        </p:nvSpPr>
        <p:spPr>
          <a:xfrm>
            <a:off x="5123950" y="4417975"/>
            <a:ext cx="22779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50">
                <a:solidFill>
                  <a:srgbClr val="123D80"/>
                </a:solidFill>
                <a:highlight>
                  <a:srgbClr val="FFFFFF"/>
                </a:highlight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https://doi.org/10.1111/jmi.13366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"/>
          <p:cNvSpPr txBox="1"/>
          <p:nvPr>
            <p:ph type="title"/>
          </p:nvPr>
        </p:nvSpPr>
        <p:spPr>
          <a:xfrm>
            <a:off x="0" y="710475"/>
            <a:ext cx="8627700" cy="43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 sz="1600">
                <a:solidFill>
                  <a:srgbClr val="595959"/>
                </a:solidFill>
              </a:rPr>
              <a:t>BioImage Analysis Conference 2025</a:t>
            </a:r>
            <a:endParaRPr sz="1600">
              <a:solidFill>
                <a:srgbClr val="595959"/>
              </a:solidFill>
            </a:endParaRPr>
          </a:p>
        </p:txBody>
      </p:sp>
      <p:sp>
        <p:nvSpPr>
          <p:cNvPr id="191" name="Google Shape;191;p11"/>
          <p:cNvSpPr txBox="1"/>
          <p:nvPr>
            <p:ph idx="1" type="body"/>
          </p:nvPr>
        </p:nvSpPr>
        <p:spPr>
          <a:xfrm>
            <a:off x="0" y="1001725"/>
            <a:ext cx="6406800" cy="3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 sz="1500"/>
              <a:t>26 – 31 October 2025 Kobe, Japan</a:t>
            </a:r>
            <a:endParaRPr sz="1500"/>
          </a:p>
          <a:p>
            <a:pPr indent="0" lvl="0" marL="1143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D57A1"/>
                </a:solidFill>
              </a:rPr>
              <a:t>Training School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structured learning opportunities for novices and experienced analysts could enhance their skills and stay current with evolving techniques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D57A1"/>
                </a:solidFill>
              </a:rPr>
              <a:t>Hackathon</a:t>
            </a:r>
            <a:endParaRPr>
              <a:solidFill>
                <a:srgbClr val="0D57A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teams work to create new analytical tools that solve emerging challenges in the field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D57A1"/>
                </a:solidFill>
              </a:rPr>
              <a:t>Taggathon</a:t>
            </a:r>
            <a:endParaRPr>
              <a:solidFill>
                <a:srgbClr val="0D57A1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organizing and cataloguing existing tools, making the growing ecosystem of bioimage analysis resources more accessible and usable for the community</a:t>
            </a:r>
            <a:endParaRPr>
              <a:solidFill>
                <a:srgbClr val="0D57A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de-DE">
                <a:solidFill>
                  <a:srgbClr val="0D57A1"/>
                </a:solidFill>
              </a:rPr>
              <a:t>Symposium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Char char="○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presentations from invited experts	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Char char="○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panel discussions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Char char="○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open-source software lounge (OSSL)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Char char="○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call-4-help session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solidFill>
                <a:srgbClr val="0D57A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de-DE">
                <a:solidFill>
                  <a:srgbClr val="0D57A1"/>
                </a:solidFill>
              </a:rPr>
              <a:t>	Registration deadline – 15 September 2025</a:t>
            </a:r>
            <a:endParaRPr b="1">
              <a:solidFill>
                <a:srgbClr val="0D57A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solidFill>
                <a:srgbClr val="0D57A1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 b="-76" l="0" r="0" t="0"/>
          <a:stretch/>
        </p:blipFill>
        <p:spPr>
          <a:xfrm>
            <a:off x="6497223" y="318307"/>
            <a:ext cx="2335077" cy="3310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96069" y="3645710"/>
            <a:ext cx="1202159" cy="116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1"/>
          <p:cNvSpPr txBox="1"/>
          <p:nvPr>
            <p:ph type="title"/>
          </p:nvPr>
        </p:nvSpPr>
        <p:spPr>
          <a:xfrm>
            <a:off x="0" y="186400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de-DE"/>
              <a:t>GloBIAS - activities on the horizon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4443"/>
              <a:buNone/>
            </a:pPr>
            <a:r>
              <a:rPr lang="de-DE" sz="2500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GloBIAS - Want to know more?</a:t>
            </a:r>
            <a:br>
              <a:rPr lang="de-DE" sz="2500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</a:br>
            <a:endParaRPr sz="2500">
              <a:solidFill>
                <a:srgbClr val="0D57A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00" name="Google Shape;200;p8"/>
          <p:cNvSpPr txBox="1"/>
          <p:nvPr>
            <p:ph idx="1" type="body"/>
          </p:nvPr>
        </p:nvSpPr>
        <p:spPr>
          <a:xfrm>
            <a:off x="311700" y="849745"/>
            <a:ext cx="8520600" cy="37191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e-DE"/>
              <a:t>check GloBIAS website </a:t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e-DE"/>
              <a:t>register as member of society</a:t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e-D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sign up to bi-monthly newsletter</a:t>
            </a:r>
            <a:endParaRPr/>
          </a:p>
          <a:p>
            <a:pPr indent="-317500" lvl="0" marL="4572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de-D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follow us on social media: </a:t>
            </a:r>
            <a:endParaRPr/>
          </a:p>
          <a:p>
            <a:pPr indent="0" lvl="2" marL="10287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514"/>
              <a:buNone/>
            </a:pPr>
            <a:r>
              <a:rPr lang="de-D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LinkedIn – GloBIAS</a:t>
            </a:r>
            <a:endParaRPr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2" marL="10287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514"/>
              <a:buNone/>
            </a:pPr>
            <a:r>
              <a:rPr lang="de-D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X - @GloBIAS_</a:t>
            </a:r>
            <a:endParaRPr/>
          </a:p>
          <a:p>
            <a:pPr indent="0" lvl="2" marL="10287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514"/>
              <a:buNone/>
            </a:pPr>
            <a:r>
              <a:rPr b="0" i="0" lang="de-DE" u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Bluesky - globias.bsky.social</a:t>
            </a:r>
            <a:endParaRPr b="0" i="0" u="none" strike="noStrike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2" marL="1028700" rtl="0" algn="l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SzPts val="1514"/>
              <a:buNone/>
            </a:pPr>
            <a:r>
              <a:rPr b="0" i="0" lang="de-DE" u="none" strike="noStrike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YouTube - @globias</a:t>
            </a:r>
            <a:endParaRPr/>
          </a:p>
        </p:txBody>
      </p:sp>
      <p:pic>
        <p:nvPicPr>
          <p:cNvPr id="201" name="Google Shape;201;p8"/>
          <p:cNvPicPr preferRelativeResize="0"/>
          <p:nvPr/>
        </p:nvPicPr>
        <p:blipFill rotWithShape="1">
          <a:blip r:embed="rId3">
            <a:alphaModFix/>
          </a:blip>
          <a:srcRect b="3799" l="9714" r="9867" t="37663"/>
          <a:stretch/>
        </p:blipFill>
        <p:spPr>
          <a:xfrm>
            <a:off x="4484700" y="882976"/>
            <a:ext cx="1547000" cy="1630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" name="Google Shape;202;p8"/>
          <p:cNvGrpSpPr/>
          <p:nvPr/>
        </p:nvGrpSpPr>
        <p:grpSpPr>
          <a:xfrm>
            <a:off x="990011" y="2665583"/>
            <a:ext cx="305244" cy="1545021"/>
            <a:chOff x="841354" y="3165332"/>
            <a:chExt cx="305244" cy="1545021"/>
          </a:xfrm>
        </p:grpSpPr>
        <p:pic>
          <p:nvPicPr>
            <p:cNvPr id="203" name="Google Shape;203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52157" y="3165332"/>
              <a:ext cx="290129" cy="3395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69133" y="3592657"/>
              <a:ext cx="246918" cy="3024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" name="Google Shape;205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1354" y="3993577"/>
              <a:ext cx="302476" cy="2716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56469" y="4395532"/>
              <a:ext cx="290129" cy="31482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8"/>
          <p:cNvSpPr txBox="1"/>
          <p:nvPr/>
        </p:nvSpPr>
        <p:spPr>
          <a:xfrm>
            <a:off x="4370275" y="2080800"/>
            <a:ext cx="3174900" cy="26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br>
              <a:rPr b="1" i="0" lang="de-DE" sz="3200" u="none" cap="none" strike="noStrike">
                <a:solidFill>
                  <a:srgbClr val="0D57A1"/>
                </a:solidFill>
                <a:latin typeface="Quicksand"/>
                <a:ea typeface="Quicksand"/>
                <a:cs typeface="Quicksand"/>
                <a:sym typeface="Quicksand"/>
              </a:rPr>
            </a:br>
            <a:r>
              <a:rPr b="1" i="0" lang="de-DE" sz="3200" u="none" cap="none" strike="noStrike">
                <a:solidFill>
                  <a:srgbClr val="0D57A1"/>
                </a:solidFill>
                <a:latin typeface="Quicksand"/>
                <a:ea typeface="Quicksand"/>
                <a:cs typeface="Quicksand"/>
                <a:sym typeface="Quicksand"/>
              </a:rPr>
              <a:t>Join GloBIAS!</a:t>
            </a:r>
            <a:endParaRPr b="1" i="0" sz="3200" u="none" cap="none" strike="noStrike">
              <a:solidFill>
                <a:srgbClr val="0D57A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143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40"/>
              <a:buFont typeface="Arial"/>
              <a:buNone/>
            </a:pPr>
            <a:r>
              <a:rPr b="1" lang="de-DE" sz="154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Everyone interested in BioImage Analysis is welcome</a:t>
            </a:r>
            <a:endParaRPr sz="100">
              <a:solidFill>
                <a:srgbClr val="595959"/>
              </a:solidFill>
            </a:endParaRPr>
          </a:p>
          <a:p>
            <a:pPr indent="0" lvl="0" marL="1143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40"/>
              <a:buFont typeface="Arial"/>
              <a:buNone/>
            </a:pPr>
            <a:r>
              <a:rPr b="1" lang="de-DE" sz="204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Please contact us at </a:t>
            </a:r>
            <a:r>
              <a:rPr b="1" lang="de-DE" sz="2040" u="sng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info@globias.org</a:t>
            </a:r>
            <a:endParaRPr b="1" sz="3200">
              <a:solidFill>
                <a:srgbClr val="0D57A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8" name="Google Shape;208;p8"/>
          <p:cNvPicPr preferRelativeResize="0"/>
          <p:nvPr/>
        </p:nvPicPr>
        <p:blipFill rotWithShape="1">
          <a:blip r:embed="rId3">
            <a:alphaModFix/>
          </a:blip>
          <a:srcRect b="61640" l="9714" r="9867" t="4511"/>
          <a:stretch/>
        </p:blipFill>
        <p:spPr>
          <a:xfrm>
            <a:off x="5998600" y="1226770"/>
            <a:ext cx="1547000" cy="94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2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0" lang="de-DE" sz="2500" u="none" strike="noStrike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GloBIAS Society – </a:t>
            </a:r>
            <a:r>
              <a:rPr lang="de-DE" sz="2500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Ordinary members </a:t>
            </a:r>
            <a:endParaRPr sz="2500"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sp>
        <p:nvSpPr>
          <p:cNvPr id="214" name="Google Shape;214;p12"/>
          <p:cNvSpPr txBox="1"/>
          <p:nvPr>
            <p:ph idx="1" type="body"/>
          </p:nvPr>
        </p:nvSpPr>
        <p:spPr>
          <a:xfrm>
            <a:off x="311700" y="849745"/>
            <a:ext cx="8520600" cy="37191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For individuals </a:t>
            </a:r>
            <a:endParaRPr/>
          </a:p>
          <a:p>
            <a:pPr indent="-316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E.g. bioimage analysts, software developers, life scientists, biologists, physicists, bioinformaticians, </a:t>
            </a:r>
            <a:br>
              <a:rPr lang="de-DE" sz="1000">
                <a:latin typeface="Quicksand"/>
                <a:ea typeface="Quicksand"/>
                <a:cs typeface="Quicksand"/>
                <a:sym typeface="Quicksand"/>
              </a:rPr>
            </a:b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research software engineers, microscopists, …..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-285750" lvl="0" marL="4000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Benefits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Integration into an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active community focus on Bioimage Analysis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that influence the development of the field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access to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specific reviewed information and training materials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regular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online events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such as seminars and webinars and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in-person events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(workshop, symposia and hackathons)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discounted access to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events and training programs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organised and offered by the association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regular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 newsletter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with updates on the society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advertise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open positions/jobs for BioImage Analysts on the GloBIAS website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become part of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Focus Groups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within the society, dedicated to collaborating on and discussing specific topics of interest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opportunities to become involved in training sessions and ‘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Call for help sessions’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on the advising side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-285750" lvl="0" marL="4000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Annual membership fee per calendar year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Ordinary member -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€100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MSc and PhD students -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€50 </a:t>
            </a:r>
            <a:endParaRPr/>
          </a:p>
          <a:p>
            <a:pPr indent="0" lvl="1" marL="55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47B"/>
              </a:buClr>
              <a:buSzPts val="1000"/>
              <a:buNone/>
            </a:pPr>
            <a:r>
              <a:t/>
            </a:r>
            <a:endParaRPr sz="1000">
              <a:solidFill>
                <a:srgbClr val="595959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55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147B"/>
              </a:buClr>
              <a:buSzPts val="1000"/>
              <a:buNone/>
            </a:pPr>
            <a:r>
              <a:rPr lang="de-DE" sz="1000">
                <a:solidFill>
                  <a:srgbClr val="595959"/>
                </a:solidFill>
                <a:latin typeface="Quicksand"/>
                <a:ea typeface="Quicksand"/>
                <a:cs typeface="Quicksand"/>
                <a:sym typeface="Quicksand"/>
              </a:rPr>
              <a:t>People based in low low-income economy countries benefit of a 50% discount on the above fees.</a:t>
            </a:r>
            <a:endParaRPr/>
          </a:p>
        </p:txBody>
      </p:sp>
      <p:pic>
        <p:nvPicPr>
          <p:cNvPr id="215" name="Google Shape;21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2400" y="4114800"/>
            <a:ext cx="1229526" cy="944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de-DE"/>
              <a:t>GloBIAS Society – Extraordinary supporting members</a:t>
            </a:r>
            <a:endParaRPr/>
          </a:p>
        </p:txBody>
      </p:sp>
      <p:sp>
        <p:nvSpPr>
          <p:cNvPr id="221" name="Google Shape;221;p13"/>
          <p:cNvSpPr txBox="1"/>
          <p:nvPr>
            <p:ph idx="1" type="body"/>
          </p:nvPr>
        </p:nvSpPr>
        <p:spPr>
          <a:xfrm>
            <a:off x="311700" y="849745"/>
            <a:ext cx="8520600" cy="37191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00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For Associations, Organisations and Societies and other legal entities</a:t>
            </a:r>
            <a:endParaRPr sz="1400">
              <a:solidFill>
                <a:srgbClr val="0D57A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6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e.g. companies, universities, scientific institutes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Benefits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Publicly acknowledged on the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GloBIAS website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as an Extraordinary Supporting Member.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Participate in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thematic focus groups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and contribute to field development through dialogue and collaboration.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May nominate one representative to the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GloBIAS Scientific Advisory Committee 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(if established).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Entitled to a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single vote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in the General Assembly, same as ordinary members.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Receive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timely updates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via the GloBIAS member newsletter.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Enjoy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preferential conditions</a:t>
            </a: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 for events and workshops, within legal limits for non-profit associations.</a:t>
            </a:r>
            <a:endParaRPr/>
          </a:p>
          <a:p>
            <a:pPr indent="-285750" lvl="0" marL="4000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57A1"/>
              </a:buClr>
              <a:buSzPts val="1800"/>
              <a:buFont typeface="Arial"/>
              <a:buChar char="•"/>
            </a:pPr>
            <a:r>
              <a:rPr lang="de-DE">
                <a:solidFill>
                  <a:srgbClr val="0D57A1"/>
                </a:solidFill>
              </a:rPr>
              <a:t>Annual membership fee per calendar year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Small (less than 10 workers)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€1,000</a:t>
            </a:r>
            <a:endParaRPr b="1" sz="1000"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Medium (11–50 workers)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€2,500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Large (51–250 workers)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€4,000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Char char="o"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Big (more than 250 workers) </a:t>
            </a:r>
            <a:r>
              <a:rPr b="1" lang="de-DE" sz="1000">
                <a:latin typeface="Quicksand"/>
                <a:ea typeface="Quicksand"/>
                <a:cs typeface="Quicksand"/>
                <a:sym typeface="Quicksand"/>
              </a:rPr>
              <a:t>€5,000</a:t>
            </a:r>
            <a:endParaRPr/>
          </a:p>
          <a:p>
            <a:pPr indent="-254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Font typeface="Courier New"/>
              <a:buNone/>
            </a:pPr>
            <a:r>
              <a:t/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1" marL="596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None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Annual membership fees are used exclusively to support the non-profit purposes of the association</a:t>
            </a:r>
            <a:endParaRPr/>
          </a:p>
          <a:p>
            <a:pPr indent="0" lvl="1" marL="596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57A1"/>
              </a:buClr>
              <a:buSzPts val="1000"/>
              <a:buNone/>
            </a:pPr>
            <a:r>
              <a:rPr lang="de-DE" sz="1000">
                <a:latin typeface="Quicksand"/>
                <a:ea typeface="Quicksand"/>
                <a:cs typeface="Quicksand"/>
                <a:sym typeface="Quicksand"/>
              </a:rPr>
              <a:t>Voluntary donations are also highly appreciated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-228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222" name="Google Shape;22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0" y="4114800"/>
            <a:ext cx="1229526" cy="944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"/>
          <p:cNvSpPr txBox="1"/>
          <p:nvPr>
            <p:ph type="title"/>
          </p:nvPr>
        </p:nvSpPr>
        <p:spPr>
          <a:xfrm>
            <a:off x="311700" y="18640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0" lang="de-DE" sz="2500" u="none" strike="noStrike">
                <a:solidFill>
                  <a:srgbClr val="0D57A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GloBIAS Society – main vision and goals</a:t>
            </a:r>
            <a:endParaRPr sz="2500"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228" name="Google Shape;22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189" y="1311088"/>
            <a:ext cx="7610834" cy="245973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 txBox="1"/>
          <p:nvPr/>
        </p:nvSpPr>
        <p:spPr>
          <a:xfrm>
            <a:off x="4542200" y="3956650"/>
            <a:ext cx="276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DE" sz="800" u="none" cap="none" strike="noStrike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Corbat, Walther, Rodriguez de la Ballina, et al, manuscript under submission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Christa Walther</dc:creator>
</cp:coreProperties>
</file>