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74" r:id="rId5"/>
    <p:sldId id="277" r:id="rId6"/>
    <p:sldId id="27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D08"/>
    <a:srgbClr val="EA5614"/>
    <a:srgbClr val="2978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9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1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Ridler" userId="57d1c52e-0ec6-479f-b77c-9da7fe18851f" providerId="ADAL" clId="{06FE1958-597D-4179-9B76-21991E5BCB8D}"/>
    <pc:docChg chg="modSld">
      <pc:chgData name="Lucy Ridler" userId="57d1c52e-0ec6-479f-b77c-9da7fe18851f" providerId="ADAL" clId="{06FE1958-597D-4179-9B76-21991E5BCB8D}" dt="2026-05-06T10:07:47.319" v="35" actId="20577"/>
      <pc:docMkLst>
        <pc:docMk/>
      </pc:docMkLst>
      <pc:sldChg chg="modSp mod">
        <pc:chgData name="Lucy Ridler" userId="57d1c52e-0ec6-479f-b77c-9da7fe18851f" providerId="ADAL" clId="{06FE1958-597D-4179-9B76-21991E5BCB8D}" dt="2026-05-06T10:07:17.475" v="2" actId="20577"/>
        <pc:sldMkLst>
          <pc:docMk/>
          <pc:sldMk cId="3829033422" sldId="274"/>
        </pc:sldMkLst>
        <pc:spChg chg="mod">
          <ac:chgData name="Lucy Ridler" userId="57d1c52e-0ec6-479f-b77c-9da7fe18851f" providerId="ADAL" clId="{06FE1958-597D-4179-9B76-21991E5BCB8D}" dt="2026-05-06T10:07:17.475" v="2" actId="20577"/>
          <ac:spMkLst>
            <pc:docMk/>
            <pc:sldMk cId="3829033422" sldId="274"/>
            <ac:spMk id="16" creationId="{1B37FF6F-285A-469C-2EF6-9765A9B71924}"/>
          </ac:spMkLst>
        </pc:spChg>
      </pc:sldChg>
      <pc:sldChg chg="modSp mod">
        <pc:chgData name="Lucy Ridler" userId="57d1c52e-0ec6-479f-b77c-9da7fe18851f" providerId="ADAL" clId="{06FE1958-597D-4179-9B76-21991E5BCB8D}" dt="2026-05-06T10:07:47.319" v="35" actId="20577"/>
        <pc:sldMkLst>
          <pc:docMk/>
          <pc:sldMk cId="1714167855" sldId="276"/>
        </pc:sldMkLst>
        <pc:spChg chg="mod">
          <ac:chgData name="Lucy Ridler" userId="57d1c52e-0ec6-479f-b77c-9da7fe18851f" providerId="ADAL" clId="{06FE1958-597D-4179-9B76-21991E5BCB8D}" dt="2026-05-06T10:07:41.567" v="32" actId="20577"/>
          <ac:spMkLst>
            <pc:docMk/>
            <pc:sldMk cId="1714167855" sldId="276"/>
            <ac:spMk id="5" creationId="{C7E1A580-6213-5819-B9CA-2756EE6A639C}"/>
          </ac:spMkLst>
        </pc:spChg>
        <pc:spChg chg="mod">
          <ac:chgData name="Lucy Ridler" userId="57d1c52e-0ec6-479f-b77c-9da7fe18851f" providerId="ADAL" clId="{06FE1958-597D-4179-9B76-21991E5BCB8D}" dt="2026-05-06T10:07:47.319" v="35" actId="20577"/>
          <ac:spMkLst>
            <pc:docMk/>
            <pc:sldMk cId="1714167855" sldId="276"/>
            <ac:spMk id="16" creationId="{2A33BEC6-1CDE-7787-E83C-C1586098B7C7}"/>
          </ac:spMkLst>
        </pc:spChg>
      </pc:sldChg>
      <pc:sldChg chg="modSp mod">
        <pc:chgData name="Lucy Ridler" userId="57d1c52e-0ec6-479f-b77c-9da7fe18851f" providerId="ADAL" clId="{06FE1958-597D-4179-9B76-21991E5BCB8D}" dt="2026-05-06T10:07:24.366" v="5" actId="20577"/>
        <pc:sldMkLst>
          <pc:docMk/>
          <pc:sldMk cId="3522171545" sldId="277"/>
        </pc:sldMkLst>
        <pc:spChg chg="mod">
          <ac:chgData name="Lucy Ridler" userId="57d1c52e-0ec6-479f-b77c-9da7fe18851f" providerId="ADAL" clId="{06FE1958-597D-4179-9B76-21991E5BCB8D}" dt="2026-05-06T10:07:24.366" v="5" actId="20577"/>
          <ac:spMkLst>
            <pc:docMk/>
            <pc:sldMk cId="3522171545" sldId="277"/>
            <ac:spMk id="16" creationId="{F2F3F209-AD33-8B09-820B-327B9432C7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526E-8130-40FD-818F-F2F8486870C4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CA614-F266-416D-A78E-31637DFB50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765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0CA614-F266-416D-A78E-31637DFB504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58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AE30-66E7-AD14-6B48-9B3710719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F81A30-7DDA-E340-8A83-DD36B47AB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C3B76-722A-5400-0965-FB2C8552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EFE06-47FE-E298-6915-95107A67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04BD6-2216-D49A-5D0D-AB59649F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C4A3-D2C7-8EDF-4017-24F3034FB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C5CDA-8DC3-68AD-6439-3143C6BD8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80EDE-72DD-20E9-FC70-A7EBB4C4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4A698-C99D-CD2B-7022-1111F03A1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BF11B-217F-E00E-42D6-E0916F81A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108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A11AA-9920-734B-ED26-C02F851F1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04BCC-174F-E3E3-4F47-0FB00143C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A14CB-9E6F-A74B-7666-2ED631B23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5ABA1-88FC-A93E-C54C-D8979D03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3E192-FC62-04E8-F90D-3035A4C82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69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F1AB8-42AE-8826-AED6-5CE8672E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C348C-57DB-2390-5B01-B279A1B7F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97417-C029-184C-207A-F61D33023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C17AE-E093-C9DE-1928-144E10C2C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D0E5F-EE0A-1AC2-7A65-385DFD5B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CFAC1-B0D7-6815-45A8-36FFFD29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3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94E35-71B6-9906-3E70-1AE0DDF13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F59D1-14B8-9C0E-0410-57B6E1610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1142D-57B8-C368-4D03-5860C849F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9707F6-D61A-6DED-B958-F2DE5AA02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BCE2F6-B393-27B2-72F4-13CD7DC53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5436F4-03B4-2695-EFB2-EFCF7C7D9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781FE6-FDBE-FD3C-D378-E9DBB1E9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F0AB61-7822-4A59-79F2-7A729694F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74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FE4A-B8C3-3E51-3E81-11210F482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00809-D808-9EBE-4188-1A77F86CC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54FDEF-31EB-7ED5-87CB-97475D2B1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DB494-3699-9DA3-D159-2BC1DDAF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5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2E531-E83C-818F-48D0-211AB8087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F0F09E-7203-3F5B-68BB-C1966FDF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28DCF-B2D1-969E-CA3D-41E14CF96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346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D4F5B-0A6C-6509-DF80-34236060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887D3-7ABC-C17E-F899-21530FC41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69A53-D08C-C359-E5B4-C9282B5A4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295F9-1ED9-67E1-6797-52A0631B8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17518-D123-8DE1-5500-B164A5EB0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78FCB-3B0D-39E4-887B-9A891FF4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3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92B2F-B056-86CE-86F3-C58A3F0E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207396-90CB-35F3-0CA6-3B28A0B0AE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E015E-921A-140F-58B7-BD3B5719A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EB8C6-D400-D279-514E-FA46DE710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DBC4C-CB99-B3F9-037B-5493ACB7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E1349-ABA4-C2A8-2F82-FF9C0BDD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453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93222-CEB4-D3B9-8F0D-6E0B68B0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273FF0-3E0C-571C-A38C-7C350973B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9641D-E0E6-8365-C437-0F554D0B0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906A9-464C-CC59-B69C-2CD857B59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56A57A-BCA5-F652-D646-7FB01600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77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84922C-9A44-731F-3155-943E033DB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8E2D43-91B7-7140-EA33-67AFA5060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15A01-6984-5947-6534-AE4EAD8AF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6DC1F-05F9-B39A-108B-E73802179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D5934-3D1A-164E-FD1F-59288ED7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26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F47571-F49E-F4F1-813A-0A4DEFAA4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DA349-7CF0-E768-D748-D47D32931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1D005-5B66-CE5C-5D5E-00390893D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B13CDC-11AA-47FB-829F-E6B7FC0ECAE2}" type="datetimeFigureOut">
              <a:rPr lang="en-GB" smtClean="0"/>
              <a:t>06/05/2026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471EE-8A6F-7148-C292-F2CC2FF58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50FC7-6031-E689-DD2D-3358FB607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7BA2BD-CDE6-40A1-B4C9-07B5C318EE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17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http://www.imc21.org.uk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imc21.org.uk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15E36-87FD-E09D-1B3A-2FE5C55CB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F70FCA-6A3C-5889-332B-247BCBFD79BA}"/>
              </a:ext>
            </a:extLst>
          </p:cNvPr>
          <p:cNvSpPr/>
          <p:nvPr/>
        </p:nvSpPr>
        <p:spPr>
          <a:xfrm>
            <a:off x="-1" y="5385464"/>
            <a:ext cx="12192001" cy="1472536"/>
          </a:xfrm>
          <a:prstGeom prst="rect">
            <a:avLst/>
          </a:prstGeom>
          <a:solidFill>
            <a:srgbClr val="EA5614"/>
          </a:solidFill>
          <a:ln>
            <a:solidFill>
              <a:srgbClr val="E84D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A body of water with buildings and boats in it&#10;&#10;AI-generated content may be incorrect.">
            <a:extLst>
              <a:ext uri="{FF2B5EF4-FFF2-40B4-BE49-F238E27FC236}">
                <a16:creationId xmlns:a16="http://schemas.microsoft.com/office/drawing/2014/main" id="{F5420714-39D5-B0DF-E4E6-CF3480239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9" b="13766"/>
          <a:stretch>
            <a:fillRect/>
          </a:stretch>
        </p:blipFill>
        <p:spPr>
          <a:xfrm>
            <a:off x="-1" y="2343573"/>
            <a:ext cx="12193425" cy="2934679"/>
          </a:xfrm>
          <a:prstGeom prst="rect">
            <a:avLst/>
          </a:prstGeom>
        </p:spPr>
      </p:pic>
      <p:pic>
        <p:nvPicPr>
          <p:cNvPr id="9" name="Picture 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1AA74B6-5600-8AA5-4B58-8B91394AF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6" t="10338" r="10206" b="10328"/>
          <a:stretch>
            <a:fillRect/>
          </a:stretch>
        </p:blipFill>
        <p:spPr>
          <a:xfrm>
            <a:off x="9774531" y="4164201"/>
            <a:ext cx="1973417" cy="19785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55236B-81EC-324F-CEDD-9CE6F692D651}"/>
              </a:ext>
            </a:extLst>
          </p:cNvPr>
          <p:cNvSpPr txBox="1"/>
          <p:nvPr/>
        </p:nvSpPr>
        <p:spPr>
          <a:xfrm>
            <a:off x="327545" y="5738845"/>
            <a:ext cx="9119441" cy="80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88"/>
              </a:lnSpc>
              <a:spcAft>
                <a:spcPts val="600"/>
              </a:spcAft>
            </a:pPr>
            <a:r>
              <a:rPr lang="en-GB" sz="2400" b="1" i="1" noProof="0" dirty="0">
                <a:solidFill>
                  <a:schemeClr val="bg1"/>
                </a:solidFill>
                <a:effectLst/>
                <a:latin typeface="Gill Sans MT" panose="020B0502020104020203" pitchFamily="34" charset="0"/>
              </a:rPr>
              <a:t>‘The Next Generation – Embracing the Responsible AI Revolution’</a:t>
            </a:r>
            <a:endParaRPr lang="en-GB" sz="2400" b="1" i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>
              <a:lnSpc>
                <a:spcPts val="2588"/>
              </a:lnSpc>
              <a:spcAft>
                <a:spcPts val="600"/>
              </a:spcAft>
            </a:pPr>
            <a:r>
              <a:rPr lang="en-GB" sz="1600" dirty="0">
                <a:solidFill>
                  <a:schemeClr val="bg1"/>
                </a:solidFill>
                <a:latin typeface="Gill Sans MT" panose="020B0502020104020203" pitchFamily="34" charset="0"/>
              </a:rPr>
              <a:t>Scan the QR code or visit </a:t>
            </a:r>
            <a:r>
              <a:rPr lang="en-GB" sz="1600" u="sng" dirty="0">
                <a:solidFill>
                  <a:schemeClr val="bg1"/>
                </a:solidFill>
                <a:latin typeface="Gill Sans MT" panose="020B05020201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www.imc21.org.uk</a:t>
            </a:r>
            <a:r>
              <a:rPr lang="en-GB" sz="1600" u="sng" dirty="0">
                <a:solidFill>
                  <a:schemeClr val="bg1"/>
                </a:solidFill>
                <a:latin typeface="Gill Sans MT" panose="020B0502020104020203" pitchFamily="34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Gill Sans MT" panose="020B0502020104020203" pitchFamily="34" charset="0"/>
              </a:rPr>
              <a:t>for the latest updates and to sign up to our mailing list</a:t>
            </a:r>
            <a:endParaRPr lang="en-GB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F1AA8-87C2-F5E1-CA92-06C036223210}"/>
              </a:ext>
            </a:extLst>
          </p:cNvPr>
          <p:cNvSpPr txBox="1"/>
          <p:nvPr/>
        </p:nvSpPr>
        <p:spPr>
          <a:xfrm>
            <a:off x="5627078" y="367509"/>
            <a:ext cx="5997086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750"/>
              </a:lnSpc>
              <a:spcAft>
                <a:spcPts val="1050"/>
              </a:spcAft>
              <a:buNone/>
            </a:pPr>
            <a:r>
              <a:rPr lang="en-US" sz="2800" b="1" i="0" dirty="0">
                <a:solidFill>
                  <a:srgbClr val="2978A7"/>
                </a:solidFill>
                <a:effectLst/>
                <a:latin typeface="Gill Sans MT" panose="020B0502020104020203" pitchFamily="34" charset="0"/>
              </a:rPr>
              <a:t>The 21st International Microscopy Congress (IMC21) 2026</a:t>
            </a:r>
          </a:p>
        </p:txBody>
      </p:sp>
      <p:pic>
        <p:nvPicPr>
          <p:cNvPr id="12" name="Picture 11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FFFEF867-3B6D-5D38-3E03-6948EE5BE3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531" y="6368121"/>
            <a:ext cx="211334" cy="216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AE23FB-AE06-4C5E-1A6E-03FABEF9CD48}"/>
              </a:ext>
            </a:extLst>
          </p:cNvPr>
          <p:cNvSpPr txBox="1"/>
          <p:nvPr/>
        </p:nvSpPr>
        <p:spPr>
          <a:xfrm>
            <a:off x="10029825" y="6305825"/>
            <a:ext cx="1834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IMC21_Liverpool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37FF6F-285A-469C-2EF6-9765A9B71924}"/>
              </a:ext>
            </a:extLst>
          </p:cNvPr>
          <p:cNvSpPr txBox="1"/>
          <p:nvPr/>
        </p:nvSpPr>
        <p:spPr>
          <a:xfrm>
            <a:off x="5526699" y="1525668"/>
            <a:ext cx="60974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650"/>
              </a:spcAft>
              <a:buNone/>
            </a:pPr>
            <a:r>
              <a:rPr lang="en-US" b="1" i="0" dirty="0">
                <a:solidFill>
                  <a:srgbClr val="EA5614"/>
                </a:solidFill>
                <a:effectLst/>
                <a:latin typeface="Gill Sans MT" panose="020B0502020104020203" pitchFamily="34" charset="0"/>
              </a:rPr>
              <a:t>31 August - 4 September 2026, LEX Liverpool, UK</a:t>
            </a:r>
            <a:br>
              <a:rPr lang="en-US" b="1" i="0" dirty="0">
                <a:solidFill>
                  <a:srgbClr val="EA5614"/>
                </a:solidFill>
                <a:effectLst/>
                <a:latin typeface="Gill Sans MT" panose="020B0502020104020203" pitchFamily="34" charset="0"/>
              </a:rPr>
            </a:br>
            <a:r>
              <a:rPr lang="en-US" sz="1600" b="1" i="0" dirty="0">
                <a:solidFill>
                  <a:srgbClr val="EA5614"/>
                </a:solidFill>
                <a:effectLst/>
                <a:latin typeface="Gill Sans MT" panose="020B0502020104020203" pitchFamily="34" charset="0"/>
              </a:rPr>
              <a:t>Pre-Congress Events 30 August 2026</a:t>
            </a:r>
            <a:endParaRPr lang="en-US" b="1" i="0" dirty="0">
              <a:solidFill>
                <a:srgbClr val="EA5614"/>
              </a:solidFill>
              <a:effectLst/>
              <a:latin typeface="Gill Sans MT" panose="020B0502020104020203" pitchFamily="34" charset="0"/>
            </a:endParaRPr>
          </a:p>
        </p:txBody>
      </p: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1308AD12-6914-6C8C-5EF7-A0FAF25D55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1" y="253209"/>
            <a:ext cx="4893326" cy="171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3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8000"/>
    </mc:Choice>
    <mc:Fallback xmlns="">
      <p:transition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615F5-592A-E2E8-95DE-05AC53807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blue and white background&#10;&#10;AI-generated content may be incorrect.">
            <a:extLst>
              <a:ext uri="{FF2B5EF4-FFF2-40B4-BE49-F238E27FC236}">
                <a16:creationId xmlns:a16="http://schemas.microsoft.com/office/drawing/2014/main" id="{01B27805-49E5-DD3C-CFD6-5B04BEAC9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28"/>
          <a:stretch>
            <a:fillRect/>
          </a:stretch>
        </p:blipFill>
        <p:spPr>
          <a:xfrm>
            <a:off x="-16892" y="3938655"/>
            <a:ext cx="12208891" cy="144201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382B55-0D81-ABB7-F91F-2726C685C646}"/>
              </a:ext>
            </a:extLst>
          </p:cNvPr>
          <p:cNvSpPr/>
          <p:nvPr/>
        </p:nvSpPr>
        <p:spPr>
          <a:xfrm>
            <a:off x="-1" y="5460703"/>
            <a:ext cx="12192001" cy="1440000"/>
          </a:xfrm>
          <a:prstGeom prst="rect">
            <a:avLst/>
          </a:prstGeom>
          <a:solidFill>
            <a:srgbClr val="E84D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BA02B9C-B34A-49C9-9B3F-5A5C3CB9E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6" t="10338" r="10206" b="10328"/>
          <a:stretch>
            <a:fillRect/>
          </a:stretch>
        </p:blipFill>
        <p:spPr>
          <a:xfrm>
            <a:off x="9774531" y="4164201"/>
            <a:ext cx="1973417" cy="19785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8BAE30-50AB-DA8A-4AB3-F893888AACDC}"/>
              </a:ext>
            </a:extLst>
          </p:cNvPr>
          <p:cNvSpPr txBox="1"/>
          <p:nvPr/>
        </p:nvSpPr>
        <p:spPr>
          <a:xfrm>
            <a:off x="5627078" y="367509"/>
            <a:ext cx="5997086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750"/>
              </a:lnSpc>
              <a:spcAft>
                <a:spcPts val="1050"/>
              </a:spcAft>
              <a:buNone/>
            </a:pPr>
            <a:r>
              <a:rPr lang="en-US" sz="2800" b="1" i="0" dirty="0">
                <a:solidFill>
                  <a:srgbClr val="2978A7"/>
                </a:solidFill>
                <a:effectLst/>
                <a:latin typeface="Gill Sans MT" panose="020B0502020104020203" pitchFamily="34" charset="0"/>
              </a:rPr>
              <a:t>The 21st International Microscopy Congress (IMC21) 2026</a:t>
            </a:r>
          </a:p>
        </p:txBody>
      </p:sp>
      <p:pic>
        <p:nvPicPr>
          <p:cNvPr id="12" name="Picture 11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ACD1738F-A7A2-69C7-6761-B1A76656F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531" y="6368121"/>
            <a:ext cx="211334" cy="216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C9A003-4847-EE08-C727-AB8DD41390AA}"/>
              </a:ext>
            </a:extLst>
          </p:cNvPr>
          <p:cNvSpPr txBox="1"/>
          <p:nvPr/>
        </p:nvSpPr>
        <p:spPr>
          <a:xfrm>
            <a:off x="10029825" y="6305825"/>
            <a:ext cx="1834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IMC21_Liverpool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F3F209-AD33-8B09-820B-327B9432C74D}"/>
              </a:ext>
            </a:extLst>
          </p:cNvPr>
          <p:cNvSpPr txBox="1"/>
          <p:nvPr/>
        </p:nvSpPr>
        <p:spPr>
          <a:xfrm>
            <a:off x="5526699" y="1525668"/>
            <a:ext cx="60974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650"/>
              </a:spcAft>
              <a:buNone/>
            </a:pPr>
            <a:r>
              <a:rPr lang="en-US" b="1" i="0" dirty="0">
                <a:solidFill>
                  <a:srgbClr val="E84D08"/>
                </a:solidFill>
                <a:effectLst/>
                <a:latin typeface="Gill Sans MT" panose="020B0502020104020203" pitchFamily="34" charset="0"/>
              </a:rPr>
              <a:t>31 August - 4 September 2026,  LEX Liverpool, UK</a:t>
            </a:r>
            <a:br>
              <a:rPr lang="en-US" b="1" i="0" dirty="0">
                <a:solidFill>
                  <a:srgbClr val="E84D08"/>
                </a:solidFill>
                <a:effectLst/>
                <a:latin typeface="Gill Sans MT" panose="020B0502020104020203" pitchFamily="34" charset="0"/>
              </a:rPr>
            </a:br>
            <a:r>
              <a:rPr lang="en-US" sz="1600" b="1" i="0" dirty="0">
                <a:solidFill>
                  <a:srgbClr val="E84D08"/>
                </a:solidFill>
                <a:effectLst/>
                <a:latin typeface="Gill Sans MT" panose="020B0502020104020203" pitchFamily="34" charset="0"/>
              </a:rPr>
              <a:t>Pre-Congress Events 30 August 2026</a:t>
            </a:r>
            <a:endParaRPr lang="en-US" b="1" i="0" dirty="0">
              <a:solidFill>
                <a:srgbClr val="E84D08"/>
              </a:solidFill>
              <a:effectLst/>
              <a:latin typeface="Gill Sans MT" panose="020B0502020104020203" pitchFamily="34" charset="0"/>
            </a:endParaRPr>
          </a:p>
        </p:txBody>
      </p: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370632E4-B323-5295-BD86-893019BAD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1" y="253209"/>
            <a:ext cx="4893326" cy="17121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F18945-6B34-E6AC-9020-105A17AA8A18}"/>
              </a:ext>
            </a:extLst>
          </p:cNvPr>
          <p:cNvSpPr txBox="1"/>
          <p:nvPr/>
        </p:nvSpPr>
        <p:spPr>
          <a:xfrm>
            <a:off x="427161" y="2435836"/>
            <a:ext cx="1154796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en-GB" sz="1800" b="1" dirty="0">
                <a:solidFill>
                  <a:srgbClr val="2978A7"/>
                </a:solidFill>
                <a:latin typeface="Gill Sans MT" panose="020B0502020104020203" pitchFamily="34" charset="0"/>
              </a:rPr>
              <a:t>The 21st International Microscopy Congress (IMC21) </a:t>
            </a:r>
            <a:r>
              <a:rPr lang="en-GB" sz="1800" dirty="0">
                <a:latin typeface="Gill Sans MT" panose="020B0502020104020203" pitchFamily="34" charset="0"/>
              </a:rPr>
              <a:t>is a fantastic way for delegates to inspire and empower the next generation whilst meeting and reuniting with colleagues in the vibrant and cultural city of Liverpool. </a:t>
            </a:r>
          </a:p>
          <a:p>
            <a:pPr rtl="0">
              <a:spcAft>
                <a:spcPts val="600"/>
              </a:spcAft>
            </a:pPr>
            <a:r>
              <a:rPr lang="en-GB" sz="1800" dirty="0">
                <a:latin typeface="Gill Sans MT" panose="020B0502020104020203" pitchFamily="34" charset="0"/>
              </a:rPr>
              <a:t>The IMC21 Congress theme is </a:t>
            </a:r>
            <a:r>
              <a:rPr lang="en-GB" sz="1800" b="1" i="1" dirty="0">
                <a:solidFill>
                  <a:srgbClr val="2978A7"/>
                </a:solidFill>
                <a:latin typeface="Gill Sans MT" panose="020B0502020104020203" pitchFamily="34" charset="0"/>
              </a:rPr>
              <a:t>The Next Generation – Embracing the Responsible AI Revolution. </a:t>
            </a:r>
            <a:r>
              <a:rPr lang="en-GB" sz="1800" dirty="0">
                <a:latin typeface="Gill Sans MT" panose="020B0502020104020203" pitchFamily="34" charset="0"/>
              </a:rPr>
              <a:t>This overarching congress theme represents a compelling and forward-looking vision and captures the spirit of innovation and evolution.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BD1E0-FAA0-E253-DE36-23B33FF273E2}"/>
              </a:ext>
            </a:extLst>
          </p:cNvPr>
          <p:cNvSpPr txBox="1"/>
          <p:nvPr/>
        </p:nvSpPr>
        <p:spPr>
          <a:xfrm>
            <a:off x="327545" y="5763528"/>
            <a:ext cx="11303897" cy="39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88"/>
              </a:lnSpc>
              <a:spcAft>
                <a:spcPts val="1500"/>
              </a:spcAft>
              <a:buNone/>
            </a:pPr>
            <a:r>
              <a:rPr lang="en-GB" sz="1700" noProof="0" dirty="0">
                <a:solidFill>
                  <a:schemeClr val="bg1"/>
                </a:solidFill>
                <a:effectLst/>
                <a:latin typeface="Gill Sans MT" panose="020B0502020104020203" pitchFamily="34" charset="0"/>
              </a:rPr>
              <a:t>Scan the QR code or visit </a:t>
            </a:r>
            <a:r>
              <a:rPr lang="en-GB" sz="1700" u="sng" noProof="0" dirty="0">
                <a:solidFill>
                  <a:schemeClr val="bg1"/>
                </a:solidFill>
                <a:effectLst/>
                <a:latin typeface="Gill Sans MT" panose="020B050202010402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www.imc21.org.uk</a:t>
            </a:r>
            <a:r>
              <a:rPr lang="en-GB" sz="1700" u="sng" noProof="0" dirty="0">
                <a:solidFill>
                  <a:schemeClr val="bg1"/>
                </a:solidFill>
                <a:effectLst/>
                <a:latin typeface="Gill Sans MT" panose="020B0502020104020203" pitchFamily="34" charset="0"/>
              </a:rPr>
              <a:t> </a:t>
            </a:r>
            <a:r>
              <a:rPr lang="en-GB" sz="1700" noProof="0" dirty="0">
                <a:solidFill>
                  <a:schemeClr val="bg1"/>
                </a:solidFill>
                <a:effectLst/>
                <a:latin typeface="Gill Sans MT" panose="020B0502020104020203" pitchFamily="34" charset="0"/>
              </a:rPr>
              <a:t>for the latest updates and to sign up to our </a:t>
            </a:r>
            <a:r>
              <a:rPr lang="en-GB" sz="1700" noProof="0" dirty="0" err="1">
                <a:solidFill>
                  <a:schemeClr val="bg1"/>
                </a:solidFill>
                <a:effectLst/>
                <a:latin typeface="Gill Sans MT" panose="020B0502020104020203" pitchFamily="34" charset="0"/>
              </a:rPr>
              <a:t>mailin</a:t>
            </a:r>
            <a:r>
              <a:rPr lang="en-GB" sz="1700" dirty="0">
                <a:solidFill>
                  <a:schemeClr val="bg1"/>
                </a:solidFill>
                <a:latin typeface="Gill Sans MT" panose="020B0502020104020203" pitchFamily="34" charset="0"/>
              </a:rPr>
              <a:t>g list</a:t>
            </a:r>
            <a:endParaRPr lang="en-GB" sz="1700" noProof="0" dirty="0">
              <a:solidFill>
                <a:schemeClr val="bg1"/>
              </a:solidFill>
              <a:effectLst/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7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8000"/>
    </mc:Choice>
    <mc:Fallback xmlns="">
      <p:transition advClick="0" advTm="8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E95C0-0A22-2D87-E948-AB77D71A9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BB48E96-9CF5-AA83-9E7A-7F8930F43B0F}"/>
              </a:ext>
            </a:extLst>
          </p:cNvPr>
          <p:cNvSpPr txBox="1"/>
          <p:nvPr/>
        </p:nvSpPr>
        <p:spPr>
          <a:xfrm>
            <a:off x="5627078" y="367509"/>
            <a:ext cx="5997086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750"/>
              </a:lnSpc>
              <a:spcAft>
                <a:spcPts val="1050"/>
              </a:spcAft>
              <a:buNone/>
            </a:pPr>
            <a:r>
              <a:rPr lang="en-US" sz="2800" b="1" i="0" dirty="0">
                <a:solidFill>
                  <a:srgbClr val="2978A7"/>
                </a:solidFill>
                <a:effectLst/>
                <a:latin typeface="Gill Sans MT" panose="020B0502020104020203" pitchFamily="34" charset="0"/>
              </a:rPr>
              <a:t>The 21st International Microscopy Congress (IMC21) 2026</a:t>
            </a:r>
          </a:p>
        </p:txBody>
      </p:sp>
      <p:pic>
        <p:nvPicPr>
          <p:cNvPr id="12" name="Picture 11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D07B8E14-8694-A9AF-F8A6-5935479D6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531" y="6368121"/>
            <a:ext cx="211334" cy="216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97ABFF-B880-6E28-E24D-A0F32CC91838}"/>
              </a:ext>
            </a:extLst>
          </p:cNvPr>
          <p:cNvSpPr txBox="1"/>
          <p:nvPr/>
        </p:nvSpPr>
        <p:spPr>
          <a:xfrm>
            <a:off x="10029825" y="6305825"/>
            <a:ext cx="1834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IMC21_Liverpool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33BEC6-1CDE-7787-E83C-C1586098B7C7}"/>
              </a:ext>
            </a:extLst>
          </p:cNvPr>
          <p:cNvSpPr txBox="1"/>
          <p:nvPr/>
        </p:nvSpPr>
        <p:spPr>
          <a:xfrm>
            <a:off x="5526699" y="1525668"/>
            <a:ext cx="60974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650"/>
              </a:spcAft>
              <a:buNone/>
            </a:pPr>
            <a:r>
              <a:rPr lang="en-US" b="1" i="0" dirty="0">
                <a:solidFill>
                  <a:srgbClr val="E84D08"/>
                </a:solidFill>
                <a:effectLst/>
                <a:latin typeface="Gill Sans MT" panose="020B0502020104020203" pitchFamily="34" charset="0"/>
              </a:rPr>
              <a:t>31 August - 4 September 2026, LEX Liverpool, UK</a:t>
            </a:r>
            <a:br>
              <a:rPr lang="en-US" b="1" i="0" dirty="0">
                <a:solidFill>
                  <a:srgbClr val="E84D08"/>
                </a:solidFill>
                <a:effectLst/>
                <a:latin typeface="Gill Sans MT" panose="020B0502020104020203" pitchFamily="34" charset="0"/>
              </a:rPr>
            </a:br>
            <a:r>
              <a:rPr lang="en-US" sz="1600" b="1" i="0" dirty="0">
                <a:solidFill>
                  <a:srgbClr val="E84D08"/>
                </a:solidFill>
                <a:effectLst/>
                <a:latin typeface="Gill Sans MT" panose="020B0502020104020203" pitchFamily="34" charset="0"/>
              </a:rPr>
              <a:t>Pre-Congress Events 30 August 2026</a:t>
            </a:r>
            <a:endParaRPr lang="en-US" b="1" i="0" dirty="0">
              <a:solidFill>
                <a:srgbClr val="E84D08"/>
              </a:solidFill>
              <a:effectLst/>
              <a:latin typeface="Gill Sans MT" panose="020B0502020104020203" pitchFamily="34" charset="0"/>
            </a:endParaRPr>
          </a:p>
        </p:txBody>
      </p: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01AAC32F-15F8-C58D-7054-9AACB85DA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1" y="253209"/>
            <a:ext cx="4893326" cy="1712157"/>
          </a:xfrm>
          <a:prstGeom prst="rect">
            <a:avLst/>
          </a:prstGeom>
        </p:spPr>
      </p:pic>
      <p:pic>
        <p:nvPicPr>
          <p:cNvPr id="4" name="Picture 3" descr="A building with a glass roof&#10;&#10;AI-generated content may be incorrect.">
            <a:extLst>
              <a:ext uri="{FF2B5EF4-FFF2-40B4-BE49-F238E27FC236}">
                <a16:creationId xmlns:a16="http://schemas.microsoft.com/office/drawing/2014/main" id="{D7C009D2-B861-B3A8-D9F7-CAD57E382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6" b="6002"/>
          <a:stretch>
            <a:fillRect/>
          </a:stretch>
        </p:blipFill>
        <p:spPr>
          <a:xfrm>
            <a:off x="0" y="3429001"/>
            <a:ext cx="12192000" cy="3429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E1A580-6213-5819-B9CA-2756EE6A639C}"/>
              </a:ext>
            </a:extLst>
          </p:cNvPr>
          <p:cNvSpPr txBox="1"/>
          <p:nvPr/>
        </p:nvSpPr>
        <p:spPr>
          <a:xfrm>
            <a:off x="427161" y="2538271"/>
            <a:ext cx="115479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en-GB" sz="2000" dirty="0">
                <a:solidFill>
                  <a:srgbClr val="2978A7"/>
                </a:solidFill>
                <a:latin typeface="Gill Sans MT" panose="020B0502020104020203" pitchFamily="34" charset="0"/>
              </a:rPr>
              <a:t>Located on the banks of the River Mersey in the heart of the city, the award-winning </a:t>
            </a:r>
            <a:r>
              <a:rPr lang="en-GB" sz="2000" b="1" dirty="0">
                <a:solidFill>
                  <a:srgbClr val="E84D08"/>
                </a:solidFill>
                <a:latin typeface="Gill Sans MT" panose="020B0502020104020203" pitchFamily="34" charset="0"/>
              </a:rPr>
              <a:t>Liverpool Experience Campus </a:t>
            </a:r>
            <a:r>
              <a:rPr lang="en-GB" sz="2000" dirty="0">
                <a:solidFill>
                  <a:srgbClr val="2978A7"/>
                </a:solidFill>
                <a:latin typeface="Gill Sans MT" panose="020B0502020104020203" pitchFamily="34" charset="0"/>
              </a:rPr>
              <a:t>is home to a purpose built, interconnected convention centre, arena and exhibition centre.</a:t>
            </a:r>
            <a:endParaRPr lang="en-GB" sz="2000" dirty="0">
              <a:latin typeface="Gill Sans MT" panose="020B0502020104020203" pitchFamily="34" charset="0"/>
            </a:endParaRPr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DEE9F09-48B5-23B3-B57A-EBE08898C4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6" t="10338" r="10206" b="10328"/>
          <a:stretch>
            <a:fillRect/>
          </a:stretch>
        </p:blipFill>
        <p:spPr>
          <a:xfrm>
            <a:off x="9926931" y="4316601"/>
            <a:ext cx="1973417" cy="1978569"/>
          </a:xfrm>
          <a:prstGeom prst="rect">
            <a:avLst/>
          </a:prstGeom>
        </p:spPr>
      </p:pic>
      <p:pic>
        <p:nvPicPr>
          <p:cNvPr id="7" name="Picture 6" descr="A white x on a black background&#10;&#10;AI-generated content may be incorrect.">
            <a:extLst>
              <a:ext uri="{FF2B5EF4-FFF2-40B4-BE49-F238E27FC236}">
                <a16:creationId xmlns:a16="http://schemas.microsoft.com/office/drawing/2014/main" id="{F755B453-9504-E624-0E73-D219AA388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931" y="6520521"/>
            <a:ext cx="211334" cy="21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1C71C2-536A-798F-6B43-9EA675A82C4F}"/>
              </a:ext>
            </a:extLst>
          </p:cNvPr>
          <p:cNvSpPr txBox="1"/>
          <p:nvPr/>
        </p:nvSpPr>
        <p:spPr>
          <a:xfrm>
            <a:off x="10182225" y="6458225"/>
            <a:ext cx="1834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Gill Sans MT" panose="020B0502020104020203" pitchFamily="34" charset="0"/>
              </a:rPr>
              <a:t>IMC21_Liverpool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416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8000"/>
    </mc:Choice>
    <mc:Fallback xmlns="">
      <p:transition advClick="0" advTm="8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E48ECC058344409733458D4E16D7B5" ma:contentTypeVersion="16" ma:contentTypeDescription="Create a new document." ma:contentTypeScope="" ma:versionID="8b0cef2b71367c6b6748e7697f7e6865">
  <xsd:schema xmlns:xsd="http://www.w3.org/2001/XMLSchema" xmlns:xs="http://www.w3.org/2001/XMLSchema" xmlns:p="http://schemas.microsoft.com/office/2006/metadata/properties" xmlns:ns2="9e290e5b-8e35-448f-ad99-d02897a51c28" xmlns:ns3="7c2af565-8942-4c02-8755-965c4e23fe14" targetNamespace="http://schemas.microsoft.com/office/2006/metadata/properties" ma:root="true" ma:fieldsID="151dbcdaed0ba13f3073423c2b2c3718" ns2:_="" ns3:_="">
    <xsd:import namespace="9e290e5b-8e35-448f-ad99-d02897a51c28"/>
    <xsd:import namespace="7c2af565-8942-4c02-8755-965c4e23f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90e5b-8e35-448f-ad99-d02897a51c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a92847-300a-4b17-a195-b8e3c6aad5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565-8942-4c02-8755-965c4e23f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2c33e3-9045-4d33-8dd6-4492c351c6ac}" ma:internalName="TaxCatchAll" ma:showField="CatchAllData" ma:web="7c2af565-8942-4c02-8755-965c4e23f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2af565-8942-4c02-8755-965c4e23fe14" xsi:nil="true"/>
    <lcf76f155ced4ddcb4097134ff3c332f xmlns="9e290e5b-8e35-448f-ad99-d02897a51c2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0EEEF8-D69D-43EB-B697-FC6D2D42CB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90e5b-8e35-448f-ad99-d02897a51c28"/>
    <ds:schemaRef ds:uri="7c2af565-8942-4c02-8755-965c4e23fe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7138A8-7380-46DA-A5EE-42A320BFEB06}">
  <ds:schemaRefs>
    <ds:schemaRef ds:uri="http://schemas.microsoft.com/office/2006/metadata/properties"/>
    <ds:schemaRef ds:uri="http://schemas.microsoft.com/office/infopath/2007/PartnerControls"/>
    <ds:schemaRef ds:uri="7c2af565-8942-4c02-8755-965c4e23fe14"/>
    <ds:schemaRef ds:uri="9e290e5b-8e35-448f-ad99-d02897a51c28"/>
  </ds:schemaRefs>
</ds:datastoreItem>
</file>

<file path=customXml/itemProps3.xml><?xml version="1.0" encoding="utf-8"?>
<ds:datastoreItem xmlns:ds="http://schemas.openxmlformats.org/officeDocument/2006/customXml" ds:itemID="{44379804-25A3-4D08-A292-4347C0087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Widescreen</PresentationFormat>
  <Paragraphs>17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Gill Sans MT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Ridler</dc:creator>
  <cp:lastModifiedBy>Lucy Ridler</cp:lastModifiedBy>
  <cp:revision>1</cp:revision>
  <dcterms:created xsi:type="dcterms:W3CDTF">2025-07-16T11:54:55Z</dcterms:created>
  <dcterms:modified xsi:type="dcterms:W3CDTF">2026-05-06T10:07:55Z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0x0101007CE48ECC058344409733458D4E16D7B5</vt:lpwstr>
  </property>
  <property fmtid="{D5CDD505-2E9C-101B-9397-08002B2CF9AE}" pid="3" name="MediaServiceImageTags">
    <vt:lpwstr/>
  </property>
</Properties>
</file>